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77" r:id="rId6"/>
    <p:sldId id="335" r:id="rId7"/>
    <p:sldId id="336" r:id="rId8"/>
    <p:sldId id="337" r:id="rId9"/>
    <p:sldId id="338" r:id="rId10"/>
    <p:sldId id="374" r:id="rId11"/>
    <p:sldId id="378" r:id="rId12"/>
    <p:sldId id="340" r:id="rId13"/>
    <p:sldId id="379" r:id="rId14"/>
    <p:sldId id="341" r:id="rId15"/>
    <p:sldId id="38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81" r:id="rId25"/>
    <p:sldId id="351" r:id="rId26"/>
    <p:sldId id="352" r:id="rId27"/>
    <p:sldId id="353" r:id="rId28"/>
    <p:sldId id="354" r:id="rId29"/>
    <p:sldId id="382" r:id="rId30"/>
    <p:sldId id="383" r:id="rId31"/>
    <p:sldId id="384" r:id="rId32"/>
    <p:sldId id="385" r:id="rId33"/>
    <p:sldId id="357" r:id="rId34"/>
    <p:sldId id="358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59" r:id="rId44"/>
    <p:sldId id="395" r:id="rId45"/>
    <p:sldId id="360" r:id="rId46"/>
    <p:sldId id="373" r:id="rId47"/>
    <p:sldId id="396" r:id="rId48"/>
    <p:sldId id="397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26"/>
  </p:normalViewPr>
  <p:slideViewPr>
    <p:cSldViewPr snapToGrid="0">
      <p:cViewPr varScale="1">
        <p:scale>
          <a:sx n="121" d="100"/>
          <a:sy n="121" d="100"/>
        </p:scale>
        <p:origin x="1832" y="16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0C4562-1819-4A4C-8E84-8762598F0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88F6BF-980E-4154-9582-73071EB466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7443ED-743B-40CA-A0C4-A5094D1EF9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D72069-5AE5-45CA-B9B5-C7885281CF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23917F1-2811-4D89-BB39-7F4B86001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FF863A-563B-4650-9916-E2BA74893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0AAA7-213E-427A-9B08-F380117F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45F81B-3B51-469E-8039-6D6090697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5A1AB8E-F82E-43C1-AD5C-E4A371BC2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8055955-90A4-4D08-AB1C-A4B30E64B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E66CCC-5F13-4776-85DA-D53B1611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502DF71-3C45-4C55-AF2B-283333F9BC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9BB91D0-98A2-452A-9686-40FABA68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CFF6C-4004-4410-88F0-F4F19A1CCD13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65B70CD-1D40-4FBB-B69E-B0BE8DCDA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F07CFF-7563-4EE5-812A-6F8C90FD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8E92A4A-A65D-4B54-AD1C-C891575A70C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A9A240-C64D-4B73-B222-A2240BA2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0CE453-DC15-4BB2-AE60-001C2582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D7109CB-1C1F-43A3-9D41-5E4A5572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06B863-0953-4381-B842-DD977F0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639C405-F6E2-417F-8A27-5C09EB03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97C76FE8-CB55-4011-A0E6-A17B9BDC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AE8C83-8EB2-41AB-A5F7-FA719861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E799C5B-1F2C-4727-B04D-3C14414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7CAF9D1-07DE-4C40-A4D8-E9F6D37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4D6D3A-1B1C-470E-BC9D-4C5D9690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0568D0-1118-430A-9D7C-4FADA87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540BB71-9BEC-4347-834F-C88CB022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A1E9C4-BD61-4AC8-9022-3985C6D3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CCE598-0798-4A43-9FF2-062E30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7B8A227-8BCF-4192-8DD5-3E05B704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B8C59114-2645-4608-9BE9-5C330A595960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D70C2C-1A21-48F2-880B-506452A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8694D3-86E1-44FA-8516-8D3F5E09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1CD56B2-899D-4DC1-BFE5-E29F3D4F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9BB6AAA-4250-44C0-8BF1-0E2B0D4E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4:  Threads &amp; Concurrency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dirty="0"/>
              <a:t>Types of parallelism 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Data parallelism</a:t>
            </a:r>
            <a:r>
              <a:rPr lang="en-US" altLang="en-US" dirty="0"/>
              <a:t> – distributes subsets of the same data across multiple cores, same operation on each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Task parallelism </a:t>
            </a:r>
            <a:r>
              <a:rPr lang="en-US" altLang="en-US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S</a:t>
            </a:r>
            <a:r>
              <a:rPr lang="en-US" altLang="en-US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As </a:t>
            </a:r>
            <a:r>
              <a:rPr lang="en-US" altLang="en-US" i="1" dirty="0">
                <a:cs typeface="ＭＳ Ｐゴシック" charset="-128"/>
              </a:rPr>
              <a:t>N</a:t>
            </a:r>
            <a:r>
              <a:rPr lang="en-US" altLang="en-US" dirty="0">
                <a:cs typeface="ＭＳ Ｐゴシック" charset="-128"/>
              </a:rPr>
              <a:t> approaches infinity, speedup approaches 1 / </a:t>
            </a:r>
            <a:r>
              <a:rPr lang="en-US" altLang="en-US" i="1" dirty="0"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br>
              <a:rPr lang="en-US" altLang="en-US" b="1" dirty="0">
                <a:cs typeface="ＭＳ Ｐゴシック" charset="-128"/>
              </a:rPr>
            </a:br>
            <a:r>
              <a:rPr lang="en-US" altLang="en-US" b="1" dirty="0">
                <a:cs typeface="ＭＳ Ｐゴシック" charset="-128"/>
              </a:rPr>
              <a:t>Serial portion of an application has disproportionate  effect 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800" b="1" dirty="0">
              <a:cs typeface="ＭＳ Ｐゴシック" charset="-128"/>
            </a:endParaRP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7" y="2597182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411288"/>
            <a:ext cx="5276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User threads</a:t>
            </a:r>
            <a:r>
              <a:rPr lang="en-US" altLang="en-US"/>
              <a:t> - management done by user-level threads library</a:t>
            </a:r>
          </a:p>
          <a:p>
            <a:r>
              <a:rPr lang="en-US" altLang="en-US"/>
              <a:t>Three primary thread libraries:</a:t>
            </a:r>
          </a:p>
          <a:p>
            <a:pPr lvl="1"/>
            <a:r>
              <a:rPr lang="en-US" altLang="en-US"/>
              <a:t> POSIX </a:t>
            </a:r>
            <a:r>
              <a:rPr lang="en-US" altLang="en-US" b="1">
                <a:solidFill>
                  <a:srgbClr val="3366FF"/>
                </a:solidFill>
              </a:rPr>
              <a:t>Pthreads</a:t>
            </a:r>
            <a:endParaRPr lang="en-US" altLang="en-US" b="1" i="1">
              <a:solidFill>
                <a:srgbClr val="3366FF"/>
              </a:solidFill>
            </a:endParaRPr>
          </a:p>
          <a:p>
            <a:pPr lvl="1"/>
            <a:r>
              <a:rPr lang="en-US" altLang="en-US"/>
              <a:t> Windows threads</a:t>
            </a:r>
          </a:p>
          <a:p>
            <a:pPr lvl="1"/>
            <a:r>
              <a:rPr lang="en-US" altLang="en-US"/>
              <a:t> Java threads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Kernel threads </a:t>
            </a:r>
            <a:r>
              <a:rPr lang="en-US" altLang="en-US"/>
              <a:t>- Supported by the Kernel</a:t>
            </a:r>
          </a:p>
          <a:p>
            <a:r>
              <a:rPr lang="en-US" altLang="en-US"/>
              <a:t>Examples – virtually all general purpose operating systems, including:</a:t>
            </a:r>
          </a:p>
          <a:p>
            <a:pPr lvl="1"/>
            <a:r>
              <a:rPr lang="en-US" altLang="en-US"/>
              <a:t>Windows </a:t>
            </a:r>
          </a:p>
          <a:p>
            <a:pPr lvl="1"/>
            <a:r>
              <a:rPr lang="en-US" altLang="en-US"/>
              <a:t>Linux</a:t>
            </a:r>
          </a:p>
          <a:p>
            <a:pPr lvl="1"/>
            <a:r>
              <a:rPr lang="en-US" altLang="en-US"/>
              <a:t>Mac OS X</a:t>
            </a:r>
          </a:p>
          <a:p>
            <a:pPr lvl="1"/>
            <a:r>
              <a:rPr lang="en-US" altLang="en-US"/>
              <a:t>iOS</a:t>
            </a:r>
          </a:p>
          <a:p>
            <a:pPr lvl="1"/>
            <a:r>
              <a:rPr lang="en-US" altLang="en-US"/>
              <a:t>Android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One-to-One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dirty="0"/>
              <a:t>Many user-level threads mapped to single kernel thread</a:t>
            </a:r>
          </a:p>
          <a:p>
            <a:r>
              <a:rPr lang="en-US" altLang="en-US" dirty="0"/>
              <a:t>One thread blocking causes all to block</a:t>
            </a:r>
          </a:p>
          <a:p>
            <a:r>
              <a:rPr lang="en-US" altLang="en-US" dirty="0"/>
              <a:t>Multiple threads may not run in parallel on </a:t>
            </a:r>
            <a:r>
              <a:rPr lang="en-US" altLang="en-US" dirty="0" err="1"/>
              <a:t>muticore</a:t>
            </a:r>
            <a:r>
              <a:rPr lang="en-US" altLang="en-US" dirty="0"/>
              <a:t> system because only one may be in kernel at a time</a:t>
            </a:r>
          </a:p>
          <a:p>
            <a:r>
              <a:rPr lang="en-US" altLang="en-US" dirty="0"/>
              <a:t>Few systems currently use this model</a:t>
            </a:r>
          </a:p>
          <a:p>
            <a:r>
              <a:rPr lang="en-US" altLang="en-US" dirty="0"/>
              <a:t>Examples: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5" y="3672082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dirty="0"/>
              <a:t>Each user-level thread maps to kernel thread</a:t>
            </a:r>
          </a:p>
          <a:p>
            <a:r>
              <a:rPr lang="en-US" altLang="en-US" dirty="0"/>
              <a:t>Creating a user-level thread creates a kernel thread</a:t>
            </a:r>
          </a:p>
          <a:p>
            <a:r>
              <a:rPr lang="en-US" altLang="en-US" dirty="0"/>
              <a:t>More concurrency than many-to-one</a:t>
            </a:r>
          </a:p>
          <a:p>
            <a:r>
              <a:rPr lang="en-US" altLang="en-US" dirty="0"/>
              <a:t>Number of threads per process sometimes restricted due to overhead</a:t>
            </a:r>
          </a:p>
          <a:p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Windows</a:t>
            </a:r>
          </a:p>
          <a:p>
            <a:pPr lvl="1"/>
            <a:r>
              <a:rPr lang="en-US" altLang="en-US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dirty="0"/>
              <a:t>Allows many user level threads to be mapped to many kernel threads</a:t>
            </a:r>
          </a:p>
          <a:p>
            <a:r>
              <a:rPr lang="en-US" altLang="en-US" dirty="0"/>
              <a:t>Allows the  operating system to create a sufficient number of kernel threads</a:t>
            </a:r>
          </a:p>
          <a:p>
            <a:r>
              <a:rPr lang="en-US" altLang="en-US" dirty="0"/>
              <a:t>Windows  with the </a:t>
            </a:r>
            <a:r>
              <a:rPr lang="en-US" altLang="en-US" i="1" dirty="0" err="1"/>
              <a:t>ThreadFiber</a:t>
            </a:r>
            <a:r>
              <a:rPr lang="en-US" altLang="en-US" dirty="0"/>
              <a:t> package</a:t>
            </a:r>
          </a:p>
          <a:p>
            <a:r>
              <a:rPr lang="en-US" altLang="en-US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200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4: Threads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  <a:p>
            <a:r>
              <a:rPr lang="en-US" altLang="en-US"/>
              <a:t>Multicore Programming</a:t>
            </a:r>
          </a:p>
          <a:p>
            <a:r>
              <a:rPr lang="en-US" altLang="en-US"/>
              <a:t>Multithreading Models</a:t>
            </a:r>
          </a:p>
          <a:p>
            <a:r>
              <a:rPr lang="en-US" altLang="en-US"/>
              <a:t>Thread Libraries</a:t>
            </a:r>
          </a:p>
          <a:p>
            <a:r>
              <a:rPr lang="en-US" altLang="en-US"/>
              <a:t>Implicit Threading</a:t>
            </a:r>
          </a:p>
          <a:p>
            <a:r>
              <a:rPr lang="en-US" altLang="en-US"/>
              <a:t>Threading Issues</a:t>
            </a:r>
          </a:p>
          <a:p>
            <a:r>
              <a:rPr lang="en-US" altLang="en-US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dirty="0"/>
              <a:t>Similar to M:M, except that it allows a user thread to be </a:t>
            </a:r>
            <a:r>
              <a:rPr lang="en-US" altLang="en-US" b="1" dirty="0"/>
              <a:t>bound</a:t>
            </a:r>
            <a:r>
              <a:rPr lang="en-US" altLang="en-US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 library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provides programmer with API for creating and managing threads</a:t>
            </a:r>
          </a:p>
          <a:p>
            <a:r>
              <a:rPr lang="en-US" altLang="en-US" dirty="0"/>
              <a:t>Two primary ways of implementing</a:t>
            </a:r>
          </a:p>
          <a:p>
            <a:pPr lvl="1"/>
            <a:r>
              <a:rPr lang="en-US" altLang="en-US" dirty="0"/>
              <a:t>Library entirely in user space</a:t>
            </a:r>
          </a:p>
          <a:p>
            <a:pPr lvl="1"/>
            <a:r>
              <a:rPr lang="en-US" alt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dirty="0"/>
              <a:t>May be provided either as user-level or kernel-level</a:t>
            </a:r>
          </a:p>
          <a:p>
            <a:r>
              <a:rPr lang="en-US" altLang="en-US" dirty="0"/>
              <a:t>A POSIX standard (IEEE 1003.1c) API for thread creation and synchronization</a:t>
            </a:r>
          </a:p>
          <a:p>
            <a:r>
              <a:rPr lang="en-US" altLang="en-US" b="1" i="1" dirty="0"/>
              <a:t>Specification</a:t>
            </a:r>
            <a:r>
              <a:rPr lang="en-US" altLang="en-US" dirty="0"/>
              <a:t>, not </a:t>
            </a:r>
            <a:r>
              <a:rPr lang="en-US" altLang="en-US" b="1" i="1" dirty="0"/>
              <a:t>implementation</a:t>
            </a:r>
            <a:endParaRPr lang="en-US" altLang="en-US" dirty="0"/>
          </a:p>
          <a:p>
            <a:r>
              <a:rPr lang="en-US" altLang="en-US" dirty="0"/>
              <a:t>API specifies behavior of the thread library, implementation is up to development of the library</a:t>
            </a:r>
          </a:p>
          <a:p>
            <a:r>
              <a:rPr lang="en-US" altLang="en-US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 Multithreaded 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 Multithreaded 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dirty="0"/>
              <a:t>Java threads are managed by the JVM</a:t>
            </a:r>
          </a:p>
          <a:p>
            <a:r>
              <a:rPr lang="en-US" altLang="en-US" dirty="0"/>
              <a:t>Typically implemented using the threads model provided by underlying OS</a:t>
            </a:r>
          </a:p>
          <a:p>
            <a:r>
              <a:rPr lang="en-US" altLang="en-US" dirty="0"/>
              <a:t>Java threads may be created by:</a:t>
            </a:r>
          </a:p>
          <a:p>
            <a:pPr lvl="1"/>
            <a:r>
              <a:rPr lang="en-US" altLang="en-US" dirty="0"/>
              <a:t>Extending Thread class</a:t>
            </a:r>
          </a:p>
          <a:p>
            <a:pPr lvl="1"/>
            <a:r>
              <a:rPr lang="en-US" altLang="en-US" dirty="0"/>
              <a:t>Implementing the Runnable interface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endParaRPr lang="en-US" altLang="en-US" sz="900" dirty="0"/>
          </a:p>
          <a:p>
            <a:pPr lvl="1"/>
            <a:r>
              <a:rPr lang="en-US" altLang="en-US" dirty="0"/>
              <a:t>Standard practice is to implement Runnable interface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503613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940550" cy="4530725"/>
          </a:xfrm>
        </p:spPr>
        <p:txBody>
          <a:bodyPr/>
          <a:lstStyle/>
          <a:p>
            <a:r>
              <a:rPr lang="en-US" altLang="en-US"/>
              <a:t>Identify the basic components of a thread, and contrast threads and processes</a:t>
            </a:r>
          </a:p>
          <a:p>
            <a:r>
              <a:rPr lang="en-US" altLang="en-US"/>
              <a:t>Describe the benefits and challenges of designng multithreaded applications</a:t>
            </a:r>
          </a:p>
          <a:p>
            <a:r>
              <a:rPr lang="en-US" altLang="en-US"/>
              <a:t>Illustrate different approaches to implicit threading including thread pools, fork-join, and Grand Central Dispatch</a:t>
            </a:r>
          </a:p>
          <a:p>
            <a:r>
              <a:rPr lang="en-US" altLang="en-US"/>
              <a:t>Describe how the Windows and Linux operating systems represent threads</a:t>
            </a:r>
          </a:p>
          <a:p>
            <a:r>
              <a:rPr lang="en-US" altLang="en-US"/>
              <a:t>Design multithreaded applications using the Pthreads, Java, and Windows threading APIs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explicitly creating threads, Java also allows thread creation around the Executor interface: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The Executor is used as follows: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9827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083050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84407" cy="4478337"/>
          </a:xfrm>
        </p:spPr>
        <p:txBody>
          <a:bodyPr/>
          <a:lstStyle/>
          <a:p>
            <a:r>
              <a:rPr lang="en-US" altLang="en-US" dirty="0"/>
              <a:t>Growing in popularity as numbers of threads increase, program correctness more difficult with explicit threads</a:t>
            </a:r>
          </a:p>
          <a:p>
            <a:r>
              <a:rPr lang="en-US" altLang="en-US" dirty="0"/>
              <a:t>Creation and management of threads done by compilers and run-time libraries rather than programmers</a:t>
            </a:r>
          </a:p>
          <a:p>
            <a:r>
              <a:rPr lang="en-US" altLang="en-US" dirty="0"/>
              <a:t>Five methods explored</a:t>
            </a:r>
          </a:p>
          <a:p>
            <a:pPr lvl="1"/>
            <a:r>
              <a:rPr lang="en-US" altLang="en-US" dirty="0"/>
              <a:t>Thread Pools</a:t>
            </a:r>
          </a:p>
          <a:p>
            <a:pPr lvl="1"/>
            <a:r>
              <a:rPr lang="en-US" altLang="en-US" dirty="0"/>
              <a:t>Fork-Join</a:t>
            </a:r>
          </a:p>
          <a:p>
            <a:pPr lvl="1"/>
            <a:r>
              <a:rPr lang="en-US" altLang="en-US" dirty="0"/>
              <a:t>OpenMP</a:t>
            </a:r>
          </a:p>
          <a:p>
            <a:pPr lvl="1"/>
            <a:r>
              <a:rPr lang="en-US" altLang="en-US" dirty="0"/>
              <a:t>Grand Central Dispatch</a:t>
            </a:r>
          </a:p>
          <a:p>
            <a:pPr lvl="1"/>
            <a:r>
              <a:rPr lang="en-US" altLang="en-US" dirty="0"/>
              <a:t>Intel Threading Building Blocks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dirty="0"/>
              <a:t>Create a number of threads in a pool where they await work</a:t>
            </a:r>
          </a:p>
          <a:p>
            <a:r>
              <a:rPr lang="en-US" altLang="en-US" dirty="0"/>
              <a:t>Advantages:</a:t>
            </a:r>
          </a:p>
          <a:p>
            <a:pPr lvl="1"/>
            <a:r>
              <a:rPr lang="en-US" altLang="en-US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dirty="0"/>
              <a:t>Allows the number of threads in the application(s) to be bound to the size of the pool</a:t>
            </a:r>
          </a:p>
          <a:p>
            <a:pPr lvl="1"/>
            <a:r>
              <a:rPr lang="en-US" altLang="en-US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dirty="0" err="1"/>
              <a:t>i.e.,Tasks</a:t>
            </a:r>
            <a:r>
              <a:rPr lang="en-US" altLang="en-US" dirty="0"/>
              <a:t> could be scheduled to run periodically</a:t>
            </a:r>
          </a:p>
          <a:p>
            <a:r>
              <a:rPr lang="en-US" altLang="en-US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4743450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636713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 threads (tasks) are </a:t>
            </a:r>
            <a:r>
              <a:rPr lang="en-US" altLang="en-US" b="1"/>
              <a:t>forked</a:t>
            </a:r>
            <a:r>
              <a:rPr lang="en-US" altLang="en-US"/>
              <a:t>, and then </a:t>
            </a:r>
            <a:r>
              <a:rPr lang="en-US" altLang="en-US" b="1"/>
              <a:t>joined</a:t>
            </a:r>
            <a:r>
              <a:rPr lang="en-US" altLang="en-US"/>
              <a:t>.</a:t>
            </a:r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6813550" cy="4530725"/>
          </a:xfrm>
        </p:spPr>
        <p:txBody>
          <a:bodyPr/>
          <a:lstStyle/>
          <a:p>
            <a:r>
              <a:rPr lang="en-US" altLang="en-US"/>
              <a:t>Most modern applications are multithreaded</a:t>
            </a:r>
          </a:p>
          <a:p>
            <a:r>
              <a:rPr lang="en-US" altLang="en-US"/>
              <a:t>Threads run within application</a:t>
            </a:r>
          </a:p>
          <a:p>
            <a:r>
              <a:rPr lang="en-US" altLang="en-US"/>
              <a:t>Multiple tasks with the application can be implemented by separate threads</a:t>
            </a:r>
          </a:p>
          <a:p>
            <a:pPr lvl="1"/>
            <a:r>
              <a:rPr lang="en-US" altLang="en-US"/>
              <a:t>Update display</a:t>
            </a:r>
          </a:p>
          <a:p>
            <a:pPr lvl="1"/>
            <a:r>
              <a:rPr lang="en-US" altLang="en-US"/>
              <a:t>Fetch data</a:t>
            </a:r>
          </a:p>
          <a:p>
            <a:pPr lvl="1"/>
            <a:r>
              <a:rPr lang="en-US" altLang="en-US"/>
              <a:t>Spell checking</a:t>
            </a:r>
          </a:p>
          <a:p>
            <a:pPr lvl="1"/>
            <a:r>
              <a:rPr lang="en-US" altLang="en-US"/>
              <a:t>Answer a network request</a:t>
            </a:r>
          </a:p>
          <a:p>
            <a:r>
              <a:rPr lang="en-US" altLang="en-US"/>
              <a:t>Process creation is heavy-weight while thread creation is light-weight</a:t>
            </a:r>
          </a:p>
          <a:p>
            <a:r>
              <a:rPr lang="en-US" altLang="en-US"/>
              <a:t>Can simplify code, increase efficiency</a:t>
            </a:r>
          </a:p>
          <a:p>
            <a:r>
              <a:rPr lang="en-US" altLang="en-US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dirty="0"/>
              <a:t> is an abstract base class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and </a:t>
            </a:r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classes extend </a:t>
            </a:r>
            <a:r>
              <a:rPr lang="en-US" altLang="en-US" b="1" dirty="0" err="1">
                <a:latin typeface="Courier New" panose="02070309020205020404" pitchFamily="49" charset="0"/>
              </a:rPr>
              <a:t>ForkJoinTask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dirty="0"/>
              <a:t> returns a result (via the return value from the </a:t>
            </a:r>
            <a:r>
              <a:rPr lang="en-US" altLang="en-US" b="1" dirty="0">
                <a:latin typeface="Courier New" panose="02070309020205020404" pitchFamily="49" charset="0"/>
              </a:rPr>
              <a:t>compute() </a:t>
            </a:r>
            <a:r>
              <a:rPr lang="en-US" altLang="en-US" dirty="0"/>
              <a:t>method) </a:t>
            </a:r>
          </a:p>
          <a:p>
            <a:r>
              <a:rPr lang="en-US" altLang="en-US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dirty="0"/>
              <a:t> does not return a result</a:t>
            </a:r>
            <a:endParaRPr lang="en-US" altLang="en-US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7" y="3514236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OpenMP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/>
          <a:lstStyle/>
          <a:p>
            <a:r>
              <a:rPr lang="en-US" altLang="en-US" dirty="0"/>
              <a:t>Set of compiler directives and an API for C, C++, FORTRAN </a:t>
            </a:r>
          </a:p>
          <a:p>
            <a:r>
              <a:rPr lang="en-US" altLang="en-US" dirty="0"/>
              <a:t>Provides support for parallel programming in shared-memory environments</a:t>
            </a:r>
          </a:p>
          <a:p>
            <a:r>
              <a:rPr lang="en-US" altLang="en-US" dirty="0"/>
              <a:t>Identifies </a:t>
            </a:r>
            <a:r>
              <a:rPr lang="en-US" altLang="en-US" b="1" dirty="0">
                <a:solidFill>
                  <a:srgbClr val="3366FF"/>
                </a:solidFill>
              </a:rPr>
              <a:t>parallel regions </a:t>
            </a:r>
            <a:r>
              <a:rPr lang="en-US" altLang="en-US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9CC573-0BA9-4E42-AA0D-66DAEE9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7753740" cy="4478338"/>
          </a:xfrm>
        </p:spPr>
        <p:txBody>
          <a:bodyPr/>
          <a:lstStyle/>
          <a:p>
            <a:r>
              <a:rPr lang="en-US" altLang="en-US" dirty="0"/>
              <a:t>Apple technology for macOS and iOS operating systems</a:t>
            </a:r>
          </a:p>
          <a:p>
            <a:r>
              <a:rPr lang="en-US" altLang="en-US" dirty="0"/>
              <a:t>Extensions to C, C++ and Objective-C languages, API, and run-time library</a:t>
            </a:r>
          </a:p>
          <a:p>
            <a:r>
              <a:rPr lang="en-US" altLang="en-US" dirty="0"/>
              <a:t>Allows identification of parallel sections</a:t>
            </a:r>
          </a:p>
          <a:p>
            <a:r>
              <a:rPr lang="en-US" altLang="en-US" dirty="0"/>
              <a:t>Manages most of the details of threading</a:t>
            </a:r>
          </a:p>
          <a:p>
            <a:r>
              <a:rPr lang="en-US" altLang="en-US" dirty="0"/>
              <a:t>Block is in “^{ }” 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  <a:r>
              <a:rPr lang="ro-RO" altLang="en-US" b="1" dirty="0">
                <a:latin typeface="Courier New" panose="02070309020205020404" pitchFamily="49" charset="0"/>
              </a:rPr>
              <a:t>ˆ{ printf("I am a block"); } </a:t>
            </a:r>
            <a:br>
              <a:rPr lang="ro-RO" altLang="en-US" b="1" dirty="0">
                <a:latin typeface="Courier New" panose="02070309020205020404" pitchFamily="49" charset="0"/>
              </a:rPr>
            </a:br>
            <a:endParaRPr lang="en-US" altLang="en-US" dirty="0"/>
          </a:p>
          <a:p>
            <a:r>
              <a:rPr lang="en-US" altLang="en-US" dirty="0"/>
              <a:t>Blocks placed in dispatch queue</a:t>
            </a:r>
          </a:p>
          <a:p>
            <a:pPr lvl="1"/>
            <a:r>
              <a:rPr lang="en-US" altLang="en-US" dirty="0"/>
              <a:t>Assigned to available thread in thread pool when removed from queue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/>
          <a:lstStyle/>
          <a:p>
            <a:r>
              <a:rPr lang="en-US" altLang="en-US" dirty="0"/>
              <a:t>Two types of dispatch queues:</a:t>
            </a:r>
          </a:p>
          <a:p>
            <a:pPr lvl="1"/>
            <a:r>
              <a:rPr lang="en-US" altLang="en-US" b="1" dirty="0"/>
              <a:t>serial</a:t>
            </a:r>
            <a:r>
              <a:rPr lang="en-US" altLang="en-US" dirty="0"/>
              <a:t> – blocks removed in FIFO order, queue is per process, called </a:t>
            </a:r>
            <a:r>
              <a:rPr lang="en-US" altLang="en-US" b="1" dirty="0">
                <a:solidFill>
                  <a:srgbClr val="3366FF"/>
                </a:solidFill>
              </a:rPr>
              <a:t>main queue</a:t>
            </a:r>
          </a:p>
          <a:p>
            <a:pPr lvl="2"/>
            <a:r>
              <a:rPr lang="en-US" altLang="en-US" dirty="0"/>
              <a:t>Programmers can create additional serial queues within program</a:t>
            </a:r>
          </a:p>
          <a:p>
            <a:pPr lvl="1"/>
            <a:r>
              <a:rPr lang="en-US" altLang="en-US" b="1" dirty="0"/>
              <a:t>concurrent</a:t>
            </a:r>
            <a:r>
              <a:rPr lang="en-US" altLang="en-US" dirty="0"/>
              <a:t> – removed in FIFO order but several may be removed at a time</a:t>
            </a:r>
          </a:p>
          <a:p>
            <a:pPr lvl="2"/>
            <a:r>
              <a:rPr lang="en-US" altLang="en-US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/>
          <a:lstStyle/>
          <a:p>
            <a:r>
              <a:rPr lang="en-US" altLang="en-US" dirty="0"/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the Swift language a task is defined as a closure – similar to a block, minus the caret</a:t>
            </a:r>
          </a:p>
          <a:p>
            <a:r>
              <a:rPr lang="en-US" altLang="en-US" dirty="0"/>
              <a:t>Closures are submitted to the queue using the </a:t>
            </a:r>
            <a:r>
              <a:rPr lang="en-US" altLang="en-US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dirty="0">
                <a:latin typeface="Courier New" panose="02070309020205020404" pitchFamily="49" charset="0"/>
              </a:rPr>
              <a:t>() </a:t>
            </a:r>
            <a:r>
              <a:rPr lang="en-US" altLang="en-US" dirty="0"/>
              <a:t>function: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2050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/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Template library for designing parallel C++ programs</a:t>
            </a:r>
          </a:p>
          <a:p>
            <a:r>
              <a:rPr lang="en-US" altLang="en-US" dirty="0"/>
              <a:t>A serial version of a simple for loop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for loop written using TBB with </a:t>
            </a:r>
            <a:r>
              <a:rPr lang="en-US" altLang="en-US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11296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071938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dirty="0"/>
              <a:t>Semantics of </a:t>
            </a:r>
            <a:r>
              <a:rPr lang="en-US" altLang="en-US" b="1" dirty="0"/>
              <a:t>fork()</a:t>
            </a:r>
            <a:r>
              <a:rPr lang="en-US" altLang="en-US" dirty="0"/>
              <a:t> and </a:t>
            </a:r>
            <a:r>
              <a:rPr lang="en-US" altLang="en-US" b="1" dirty="0"/>
              <a:t>exec()</a:t>
            </a:r>
            <a:r>
              <a:rPr lang="en-US" altLang="en-US" dirty="0"/>
              <a:t> system calls</a:t>
            </a:r>
            <a:endParaRPr lang="en-US" altLang="en-US" sz="800" dirty="0"/>
          </a:p>
          <a:p>
            <a:r>
              <a:rPr lang="en-US" altLang="en-US" dirty="0"/>
              <a:t>Signal handling</a:t>
            </a:r>
          </a:p>
          <a:p>
            <a:pPr lvl="1"/>
            <a:r>
              <a:rPr lang="en-US" altLang="en-US" dirty="0"/>
              <a:t>Synchronous and asynchronous</a:t>
            </a:r>
            <a:endParaRPr lang="en-US" altLang="en-US" sz="800" dirty="0"/>
          </a:p>
          <a:p>
            <a:r>
              <a:rPr lang="en-US" altLang="en-US" dirty="0"/>
              <a:t>Thread cancellation of target thread</a:t>
            </a:r>
          </a:p>
          <a:p>
            <a:pPr lvl="1"/>
            <a:r>
              <a:rPr lang="en-US" altLang="en-US" dirty="0"/>
              <a:t>Asynchronous or deferred</a:t>
            </a:r>
            <a:endParaRPr lang="en-US" altLang="en-US" sz="800" dirty="0"/>
          </a:p>
          <a:p>
            <a:r>
              <a:rPr lang="en-US" altLang="en-US" dirty="0"/>
              <a:t>Thread-local storage</a:t>
            </a:r>
          </a:p>
          <a:p>
            <a:r>
              <a:rPr lang="en-US" altLang="en-US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/>
              <a:t>Does </a:t>
            </a:r>
            <a:r>
              <a:rPr lang="en-US" altLang="en-US" b="1">
                <a:latin typeface="Courier New" panose="02070309020205020404" pitchFamily="49" charset="0"/>
              </a:rPr>
              <a:t>fork()</a:t>
            </a:r>
            <a:r>
              <a:rPr lang="en-US" altLang="en-US"/>
              <a:t>duplicate only the calling thread or all threads?</a:t>
            </a:r>
          </a:p>
          <a:p>
            <a:pPr lvl="1"/>
            <a:r>
              <a:rPr lang="en-US" altLang="en-US"/>
              <a:t>Some UNIXes have two versions of fork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exec() </a:t>
            </a:r>
            <a:r>
              <a:rPr lang="en-US" altLang="en-US"/>
              <a:t>usually works as normal – replace the running process including all threads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Signals </a:t>
            </a:r>
            <a:r>
              <a:rPr lang="en-US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signal handler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default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User-defined signal handler </a:t>
            </a:r>
            <a:r>
              <a:rPr lang="en-US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dirty="0"/>
              <a:t>Terminating a thread before it has finished</a:t>
            </a:r>
          </a:p>
          <a:p>
            <a:r>
              <a:rPr lang="en-US" altLang="en-US" dirty="0"/>
              <a:t>Thread to be canceled is </a:t>
            </a:r>
            <a:r>
              <a:rPr lang="en-US" altLang="en-US" b="1" dirty="0">
                <a:solidFill>
                  <a:srgbClr val="3366FF"/>
                </a:solidFill>
              </a:rPr>
              <a:t>target thread</a:t>
            </a:r>
            <a:endParaRPr lang="en-US" altLang="en-US" dirty="0"/>
          </a:p>
          <a:p>
            <a:r>
              <a:rPr lang="en-US" altLang="en-US" dirty="0"/>
              <a:t>Two general approaches:</a:t>
            </a:r>
          </a:p>
          <a:p>
            <a:pPr lvl="1"/>
            <a:r>
              <a:rPr lang="en-US" altLang="en-US" b="1" dirty="0"/>
              <a:t>Asynchronous cancellation</a:t>
            </a:r>
            <a:r>
              <a:rPr lang="en-US" altLang="en-US" dirty="0"/>
              <a:t> terminates the target thread immediately</a:t>
            </a:r>
          </a:p>
          <a:p>
            <a:pPr lvl="1"/>
            <a:r>
              <a:rPr lang="en-US" altLang="en-US" b="1" dirty="0"/>
              <a:t>Deferred cancellation</a:t>
            </a:r>
            <a:r>
              <a:rPr lang="en-US" altLang="en-US" dirty="0"/>
              <a:t> allows the target thread to periodically check if it should be cancelled</a:t>
            </a:r>
          </a:p>
          <a:p>
            <a:r>
              <a:rPr lang="en-US" altLang="en-US" dirty="0" err="1"/>
              <a:t>Pthread</a:t>
            </a:r>
            <a:r>
              <a:rPr lang="en-US" altLang="en-US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022725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057275"/>
            <a:ext cx="7735078" cy="49625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If 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dirty="0"/>
              <a:t>Cancellation only occurs when thread reaches </a:t>
            </a:r>
            <a:r>
              <a:rPr lang="en-US" altLang="en-US" b="1" dirty="0">
                <a:solidFill>
                  <a:srgbClr val="3366FF"/>
                </a:solidFill>
              </a:rPr>
              <a:t>cancellation point</a:t>
            </a:r>
          </a:p>
          <a:p>
            <a:pPr lvl="2">
              <a:defRPr/>
            </a:pPr>
            <a:r>
              <a:rPr lang="en-US" altLang="en-US" dirty="0"/>
              <a:t>i.e.,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3366FF"/>
                </a:solidFill>
              </a:rPr>
              <a:t>cleanup handler </a:t>
            </a:r>
            <a:r>
              <a:rPr lang="en-US" altLang="en-US" dirty="0"/>
              <a:t>is invoked</a:t>
            </a: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963738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Deferred cancellation uses the </a:t>
            </a:r>
            <a:r>
              <a:rPr lang="en-US" altLang="en-US" b="1">
                <a:latin typeface="Courier New" panose="02070309020205020404" pitchFamily="49" charset="0"/>
              </a:rPr>
              <a:t>interrupt()</a:t>
            </a:r>
            <a:r>
              <a:rPr lang="en-US" altLang="en-US"/>
              <a:t> method, which sets the interrupted status of a thread. 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812925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419576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Thread-local storage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TLS</a:t>
            </a:r>
            <a:r>
              <a:rPr lang="en-US" altLang="en-US" dirty="0"/>
              <a:t>) allows each thread to have its own copy of data</a:t>
            </a:r>
          </a:p>
          <a:p>
            <a:r>
              <a:rPr lang="en-US" altLang="en-US" dirty="0"/>
              <a:t>Useful when you do not have control over the thread creation process (i.e., when using a thread pool)</a:t>
            </a:r>
          </a:p>
          <a:p>
            <a:r>
              <a:rPr lang="en-US" altLang="en-US" dirty="0"/>
              <a:t>Different from local variables</a:t>
            </a:r>
          </a:p>
          <a:p>
            <a:pPr lvl="1"/>
            <a:r>
              <a:rPr lang="en-US" altLang="en-US" dirty="0"/>
              <a:t>Local variables visible only during single function invocation</a:t>
            </a:r>
          </a:p>
          <a:p>
            <a:pPr lvl="1"/>
            <a:r>
              <a:rPr lang="en-US" altLang="en-US" dirty="0"/>
              <a:t>TLS visible across function invocations</a:t>
            </a:r>
          </a:p>
          <a:p>
            <a:r>
              <a:rPr lang="en-US" altLang="en-US" dirty="0"/>
              <a:t>Similar to </a:t>
            </a:r>
            <a:r>
              <a:rPr lang="en-US" altLang="en-US" b="1" dirty="0">
                <a:latin typeface="Courier New" panose="02070309020205020404" pitchFamily="49" charset="0"/>
              </a:rPr>
              <a:t>static</a:t>
            </a:r>
            <a:r>
              <a:rPr lang="en-US" altLang="en-US" dirty="0"/>
              <a:t> data</a:t>
            </a:r>
          </a:p>
          <a:p>
            <a:pPr lvl="1"/>
            <a:r>
              <a:rPr lang="en-US" altLang="en-US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/>
              <a:t>Typically use an intermediate data structure between user and kernel threads – </a:t>
            </a:r>
            <a:r>
              <a:rPr lang="en-US" altLang="en-US" b="1">
                <a:solidFill>
                  <a:srgbClr val="3366FF"/>
                </a:solidFill>
              </a:rPr>
              <a:t>lightweight process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LWP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Appears to be a virtual processor on which process can schedule user thread to run</a:t>
            </a:r>
          </a:p>
          <a:p>
            <a:pPr lvl="1"/>
            <a:r>
              <a:rPr lang="en-US" altLang="en-US"/>
              <a:t>Each LWP attached to kernel thread</a:t>
            </a:r>
          </a:p>
          <a:p>
            <a:pPr lvl="1"/>
            <a:r>
              <a:rPr lang="en-US" altLang="en-US"/>
              <a:t>How many LWPs to create?</a:t>
            </a:r>
          </a:p>
          <a:p>
            <a:r>
              <a:rPr lang="en-US" altLang="en-US"/>
              <a:t>Scheduler activations provide </a:t>
            </a:r>
            <a:r>
              <a:rPr lang="en-US" altLang="en-US" b="1">
                <a:solidFill>
                  <a:srgbClr val="3366FF"/>
                </a:solidFill>
              </a:rPr>
              <a:t>upcalls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- a communication mechanism from the kernel to the </a:t>
            </a:r>
            <a:r>
              <a:rPr lang="en-US" altLang="en-US" b="1">
                <a:solidFill>
                  <a:srgbClr val="3366FF"/>
                </a:solidFill>
              </a:rPr>
              <a:t>upcall handler </a:t>
            </a:r>
            <a:r>
              <a:rPr lang="en-US" altLang="en-US"/>
              <a:t>in the thread library</a:t>
            </a:r>
          </a:p>
          <a:p>
            <a:r>
              <a:rPr lang="en-US" altLang="en-US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/>
              <a:t>Windows Threads</a:t>
            </a:r>
          </a:p>
          <a:p>
            <a:r>
              <a:rPr lang="en-US" altLang="en-US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dirty="0"/>
              <a:t>Windows API – primary API for Windows applications</a:t>
            </a:r>
          </a:p>
          <a:p>
            <a:r>
              <a:rPr lang="en-US" altLang="en-US" dirty="0"/>
              <a:t>Implements the one-to-one mapping, kernel-level</a:t>
            </a:r>
          </a:p>
          <a:p>
            <a:r>
              <a:rPr lang="en-US" altLang="en-US" dirty="0"/>
              <a:t>Each thread contains</a:t>
            </a:r>
          </a:p>
          <a:p>
            <a:pPr lvl="1"/>
            <a:r>
              <a:rPr lang="en-US" altLang="en-US" dirty="0"/>
              <a:t>A thread id</a:t>
            </a:r>
          </a:p>
          <a:p>
            <a:pPr lvl="1"/>
            <a:r>
              <a:rPr lang="en-US" altLang="en-US" dirty="0"/>
              <a:t>Register set representing state of processor</a:t>
            </a:r>
          </a:p>
          <a:p>
            <a:pPr lvl="1"/>
            <a:r>
              <a:rPr lang="en-US" altLang="en-US" dirty="0"/>
              <a:t>Separate user and kernel stacks for when thread runs in user mode or kernel mode</a:t>
            </a:r>
          </a:p>
          <a:p>
            <a:pPr lvl="1"/>
            <a:r>
              <a:rPr lang="en-US" altLang="en-US" dirty="0"/>
              <a:t>Private data storage area used by run-time libraries and dynamic link libraries (DLLs)</a:t>
            </a:r>
          </a:p>
          <a:p>
            <a:r>
              <a:rPr lang="en-US" altLang="en-US" dirty="0"/>
              <a:t>The register set, stacks, and private storage area are known as the </a:t>
            </a:r>
            <a:r>
              <a:rPr lang="en-US" altLang="en-US" b="1" dirty="0">
                <a:solidFill>
                  <a:srgbClr val="3366FF"/>
                </a:solidFill>
              </a:rPr>
              <a:t>context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dirty="0"/>
              <a:t>The primary data structures of a thread include:</a:t>
            </a:r>
          </a:p>
          <a:p>
            <a:pPr lvl="1"/>
            <a:r>
              <a:rPr lang="en-US" altLang="en-US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ＭＳ Ｐゴシック" charset="-128"/>
              </a:rPr>
              <a:t>Linux refers to them as </a:t>
            </a:r>
            <a:r>
              <a:rPr lang="en-US" altLang="en-US" b="1" i="1" dirty="0">
                <a:cs typeface="ＭＳ Ｐゴシック" charset="-128"/>
              </a:rPr>
              <a:t>tasks</a:t>
            </a:r>
            <a:r>
              <a:rPr lang="en-US" altLang="en-US" dirty="0">
                <a:cs typeface="ＭＳ Ｐゴシック" charset="-128"/>
              </a:rPr>
              <a:t> rather than </a:t>
            </a:r>
            <a:r>
              <a:rPr lang="en-US" altLang="en-US" b="1" i="1" dirty="0">
                <a:cs typeface="ＭＳ Ｐゴシック" charset="-128"/>
              </a:rPr>
              <a:t>threads</a:t>
            </a:r>
            <a:endParaRPr lang="en-US" altLang="en-US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dirty="0">
                <a:cs typeface="ＭＳ Ｐゴシック" charset="-128"/>
              </a:rPr>
              <a:t>Thread creation is done through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dirty="0"/>
              <a:t>Flags control behavior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cs typeface="Courier New" pitchFamily="49" charset="0"/>
              </a:rPr>
              <a:t>points to process data structures (shared or unique)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032125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07250" cy="4530725"/>
          </a:xfrm>
        </p:spPr>
        <p:txBody>
          <a:bodyPr/>
          <a:lstStyle/>
          <a:p>
            <a:r>
              <a:rPr lang="en-US" altLang="en-US" b="1" dirty="0"/>
              <a:t>Responsiveness – </a:t>
            </a:r>
            <a:r>
              <a:rPr lang="en-US" altLang="en-US" dirty="0"/>
              <a:t>may allow continued execution if part of process is blocked, especially important for user interfaces</a:t>
            </a:r>
          </a:p>
          <a:p>
            <a:r>
              <a:rPr lang="en-US" altLang="en-US" b="1" dirty="0"/>
              <a:t>Resource Sharing – </a:t>
            </a:r>
            <a:r>
              <a:rPr lang="en-US" altLang="en-US" dirty="0"/>
              <a:t>threads share resources of process, easier than shared memory or message passing</a:t>
            </a:r>
          </a:p>
          <a:p>
            <a:r>
              <a:rPr lang="en-US" altLang="en-US" b="1" dirty="0"/>
              <a:t>Economy – </a:t>
            </a:r>
            <a:r>
              <a:rPr lang="en-US" altLang="en-US" dirty="0"/>
              <a:t>cheaper than process creation, thread switching lower overhead than context switching</a:t>
            </a:r>
          </a:p>
          <a:p>
            <a:r>
              <a:rPr lang="en-US" altLang="en-US" b="1" dirty="0"/>
              <a:t>Scalability – </a:t>
            </a:r>
            <a:r>
              <a:rPr lang="en-US" altLang="en-US" dirty="0"/>
              <a:t>process can take advantage of multicore architectures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Multicore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3366FF"/>
                </a:solidFill>
              </a:rPr>
              <a:t>multiprocessor</a:t>
            </a:r>
            <a:r>
              <a:rPr lang="en-US" altLang="en-US" dirty="0"/>
              <a:t> systems putting pressure on programmers, challenges include:</a:t>
            </a:r>
          </a:p>
          <a:p>
            <a:pPr lvl="1"/>
            <a:r>
              <a:rPr lang="en-US" altLang="en-US" b="1" dirty="0"/>
              <a:t>Dividing activities</a:t>
            </a:r>
          </a:p>
          <a:p>
            <a:pPr lvl="1"/>
            <a:r>
              <a:rPr lang="en-US" altLang="en-US" b="1" dirty="0"/>
              <a:t>Balance</a:t>
            </a:r>
          </a:p>
          <a:p>
            <a:pPr lvl="1"/>
            <a:r>
              <a:rPr lang="en-US" altLang="en-US" b="1" dirty="0"/>
              <a:t>Data splitting</a:t>
            </a:r>
          </a:p>
          <a:p>
            <a:pPr lvl="1"/>
            <a:r>
              <a:rPr lang="en-US" altLang="en-US" b="1" dirty="0"/>
              <a:t>Data dependency</a:t>
            </a:r>
          </a:p>
          <a:p>
            <a:pPr lvl="1"/>
            <a:r>
              <a:rPr lang="en-US" altLang="en-US" b="1" dirty="0"/>
              <a:t>Testing and debugging</a:t>
            </a:r>
          </a:p>
          <a:p>
            <a:r>
              <a:rPr lang="en-US" altLang="en-US" b="1" i="1" dirty="0"/>
              <a:t>Parallelism</a:t>
            </a:r>
            <a:r>
              <a:rPr lang="en-US" altLang="en-US" dirty="0"/>
              <a:t> implies a system can perform more than one task simultaneously</a:t>
            </a:r>
          </a:p>
          <a:p>
            <a:r>
              <a:rPr lang="en-US" altLang="en-US" b="1" i="1" dirty="0"/>
              <a:t>Concurrency</a:t>
            </a:r>
            <a:r>
              <a:rPr lang="en-US" altLang="en-US" dirty="0"/>
              <a:t> supports more than one task making progress</a:t>
            </a:r>
          </a:p>
          <a:p>
            <a:pPr lvl="1"/>
            <a:r>
              <a:rPr lang="en-US" altLang="en-US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14258</TotalTime>
  <Words>2081</Words>
  <Application>Microsoft Macintosh PowerPoint</Application>
  <PresentationFormat>On-screen Show (4:3)</PresentationFormat>
  <Paragraphs>338</Paragraphs>
  <Slides>63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4:  Threads &amp; Concurrency </vt:lpstr>
      <vt:lpstr>Chapter 4: Threads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OpenMP</vt:lpstr>
      <vt:lpstr>PowerPoint Presentation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Pendley, Nick</cp:lastModifiedBy>
  <cp:revision>223</cp:revision>
  <cp:lastPrinted>2013-09-10T17:57:57Z</cp:lastPrinted>
  <dcterms:created xsi:type="dcterms:W3CDTF">2011-01-13T23:43:38Z</dcterms:created>
  <dcterms:modified xsi:type="dcterms:W3CDTF">2020-04-05T05:02:06Z</dcterms:modified>
</cp:coreProperties>
</file>