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7"/>
  </p:notesMasterIdLst>
  <p:handoutMasterIdLst>
    <p:handoutMasterId r:id="rId68"/>
  </p:handout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50" r:id="rId19"/>
    <p:sldId id="351" r:id="rId20"/>
    <p:sldId id="352" r:id="rId21"/>
    <p:sldId id="353" r:id="rId22"/>
    <p:sldId id="348" r:id="rId23"/>
    <p:sldId id="349" r:id="rId24"/>
    <p:sldId id="399" r:id="rId25"/>
    <p:sldId id="354" r:id="rId26"/>
    <p:sldId id="400" r:id="rId27"/>
    <p:sldId id="356" r:id="rId28"/>
    <p:sldId id="357" r:id="rId29"/>
    <p:sldId id="358" r:id="rId30"/>
    <p:sldId id="359" r:id="rId31"/>
    <p:sldId id="360" r:id="rId32"/>
    <p:sldId id="361" r:id="rId33"/>
    <p:sldId id="362" r:id="rId34"/>
    <p:sldId id="401" r:id="rId35"/>
    <p:sldId id="365" r:id="rId36"/>
    <p:sldId id="366" r:id="rId37"/>
    <p:sldId id="403" r:id="rId38"/>
    <p:sldId id="404" r:id="rId39"/>
    <p:sldId id="364" r:id="rId40"/>
    <p:sldId id="405" r:id="rId41"/>
    <p:sldId id="363" r:id="rId42"/>
    <p:sldId id="367" r:id="rId43"/>
    <p:sldId id="407" r:id="rId44"/>
    <p:sldId id="408" r:id="rId45"/>
    <p:sldId id="368" r:id="rId46"/>
    <p:sldId id="369" r:id="rId47"/>
    <p:sldId id="371" r:id="rId48"/>
    <p:sldId id="372" r:id="rId49"/>
    <p:sldId id="373" r:id="rId50"/>
    <p:sldId id="374" r:id="rId51"/>
    <p:sldId id="375" r:id="rId52"/>
    <p:sldId id="376" r:id="rId53"/>
    <p:sldId id="377" r:id="rId54"/>
    <p:sldId id="383" r:id="rId55"/>
    <p:sldId id="384" r:id="rId56"/>
    <p:sldId id="398" r:id="rId57"/>
    <p:sldId id="385" r:id="rId58"/>
    <p:sldId id="390" r:id="rId59"/>
    <p:sldId id="391" r:id="rId60"/>
    <p:sldId id="392" r:id="rId61"/>
    <p:sldId id="393" r:id="rId62"/>
    <p:sldId id="394" r:id="rId63"/>
    <p:sldId id="395" r:id="rId64"/>
    <p:sldId id="396" r:id="rId65"/>
    <p:sldId id="397" r:id="rId66"/>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20"/>
  </p:normalViewPr>
  <p:slideViewPr>
    <p:cSldViewPr snapToGrid="0">
      <p:cViewPr varScale="1">
        <p:scale>
          <a:sx n="94" d="100"/>
          <a:sy n="94" d="100"/>
        </p:scale>
        <p:origin x="200" y="384"/>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7380D259-8709-44FC-8E19-F922D8C495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C6A69F-A1A7-4195-B308-73F52EF032EA}"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F684A191-C264-4532-87A6-9B7C803DC00D}"/>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CC595F0D-327E-463B-9214-2FB095AD2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9ACFED5-FEE9-4052-81A1-4F4ACC8A4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F1106F-71C9-45B5-A785-D6B08923631A}"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FB4DEBF9-633C-48A9-B2B4-116F70BEBD6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50F3D6F-9310-4C8C-BB98-4172C6D54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79A2875A-96B4-4189-AD1F-CBC001C158AA}"/>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BEF15147-626D-4343-AE15-55277A756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648B2ABC-0891-4051-80EE-A8DFAD7790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9156B75-24BC-43A6-AF09-E8A15D87A66F}"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97282" name="Rectangle 2">
            <a:extLst>
              <a:ext uri="{FF2B5EF4-FFF2-40B4-BE49-F238E27FC236}">
                <a16:creationId xmlns:a16="http://schemas.microsoft.com/office/drawing/2014/main" id="{32913060-AF38-4468-9769-D00CFACA7520}"/>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28CDD6F3-D304-4ABF-A43F-340D70245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088" y="6613525"/>
            <a:ext cx="447675" cy="246063"/>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en-US" altLang="en-US"/>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954991" y="34293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3366FF"/>
                </a:solidFill>
                <a:cs typeface="ＭＳ Ｐゴシック" charset="-128"/>
              </a:rPr>
              <a:t>Convoy effect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984215" y="226237"/>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7632441" cy="4530725"/>
          </a:xfrm>
        </p:spPr>
        <p:txBody>
          <a:bodyPr/>
          <a:lstStyle/>
          <a:p>
            <a:r>
              <a:rPr lang="en-US" altLang="en-US" dirty="0"/>
              <a:t>Associate with each process the length of its next CPU burst</a:t>
            </a:r>
          </a:p>
          <a:p>
            <a:pPr lvl="1"/>
            <a:r>
              <a:rPr lang="en-US" altLang="en-US" dirty="0"/>
              <a:t> Use these lengths to schedule the process with the shortest time</a:t>
            </a:r>
          </a:p>
          <a:p>
            <a:r>
              <a:rPr lang="en-US" altLang="en-US" dirty="0"/>
              <a:t>SJF is optimal – gives minimum average waiting time for a given set of processes</a:t>
            </a:r>
          </a:p>
          <a:p>
            <a:pPr lvl="1"/>
            <a:r>
              <a:rPr lang="en-US" altLang="en-US" dirty="0"/>
              <a:t>The difficulty is knowing the length of the next CPU request</a:t>
            </a:r>
          </a:p>
          <a:p>
            <a:pPr lvl="1"/>
            <a:r>
              <a:rPr lang="en-US" altLang="en-US" dirty="0"/>
              <a:t>Could ask the user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5874AFB-A934-48C3-B837-CB30012F18C0}"/>
              </a:ext>
            </a:extLst>
          </p:cNvPr>
          <p:cNvSpPr>
            <a:spLocks noGrp="1" noChangeArrowheads="1"/>
          </p:cNvSpPr>
          <p:nvPr>
            <p:ph type="title"/>
          </p:nvPr>
        </p:nvSpPr>
        <p:spPr>
          <a:xfrm>
            <a:off x="457200" y="229606"/>
            <a:ext cx="8229600" cy="576262"/>
          </a:xfrm>
        </p:spPr>
        <p:txBody>
          <a:bodyPr/>
          <a:lstStyle/>
          <a:p>
            <a:pPr eaLnBrk="1" hangingPunct="1"/>
            <a:r>
              <a:rPr lang="en-US" altLang="en-US" dirty="0"/>
              <a:t>Example of SJF</a:t>
            </a:r>
          </a:p>
        </p:txBody>
      </p:sp>
      <p:sp>
        <p:nvSpPr>
          <p:cNvPr id="29698" name="Rectangle 36">
            <a:extLst>
              <a:ext uri="{FF2B5EF4-FFF2-40B4-BE49-F238E27FC236}">
                <a16:creationId xmlns:a16="http://schemas.microsoft.com/office/drawing/2014/main" id="{460FD1BF-5C0A-458E-A664-05111F8290F4}"/>
              </a:ext>
            </a:extLst>
          </p:cNvPr>
          <p:cNvSpPr>
            <a:spLocks noGrp="1" noChangeArrowheads="1"/>
          </p:cNvSpPr>
          <p:nvPr>
            <p:ph type="body" idx="1"/>
          </p:nvPr>
        </p:nvSpPr>
        <p:spPr>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Arriva</a:t>
            </a:r>
            <a:r>
              <a:rPr lang="en-US" altLang="en-US" u="sng" dirty="0">
                <a:solidFill>
                  <a:schemeClr val="bg1"/>
                </a:solidFill>
              </a:rPr>
              <a:t>	l Time</a:t>
            </a:r>
            <a:r>
              <a:rPr lang="en-US" altLang="en-US" dirty="0"/>
              <a:t>	</a:t>
            </a:r>
            <a:r>
              <a:rPr lang="en-US" altLang="en-US" u="sng" dirty="0"/>
              <a:t>Burst Time</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a:t>
            </a:r>
            <a:r>
              <a:rPr lang="en-US" altLang="en-US" dirty="0">
                <a:solidFill>
                  <a:schemeClr val="bg1"/>
                </a:solidFill>
              </a:rPr>
              <a:t>0.0</a:t>
            </a:r>
            <a:r>
              <a:rPr lang="en-US" altLang="en-US" dirty="0"/>
              <a:t>	6</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chemeClr val="bg1"/>
                </a:solidFill>
              </a:rPr>
              <a:t>2.0</a:t>
            </a:r>
            <a:r>
              <a:rPr lang="en-US" altLang="en-US" dirty="0"/>
              <a:t>	8</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chemeClr val="bg1"/>
                </a:solidFill>
              </a:rPr>
              <a:t>4.0</a:t>
            </a:r>
            <a:r>
              <a:rPr lang="en-US" altLang="en-US" dirty="0"/>
              <a:t>	7</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chemeClr val="bg1"/>
                </a:solidFill>
              </a:rPr>
              <a:t>5.0</a:t>
            </a:r>
            <a:r>
              <a:rPr lang="en-US" altLang="en-US" dirty="0"/>
              <a:t>	3</a:t>
            </a:r>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SJF scheduling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(3 + 16 + 9 + 0) / 4 = 7</a:t>
            </a:r>
            <a:endParaRPr lang="en-US" altLang="en-US" i="1" baseline="-25000" dirty="0"/>
          </a:p>
        </p:txBody>
      </p:sp>
      <p:pic>
        <p:nvPicPr>
          <p:cNvPr id="29699" name="Picture 1">
            <a:extLst>
              <a:ext uri="{FF2B5EF4-FFF2-40B4-BE49-F238E27FC236}">
                <a16:creationId xmlns:a16="http://schemas.microsoft.com/office/drawing/2014/main" id="{AD4AB8A1-1681-46C1-BDAD-E7E14E963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407670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802433" y="200643"/>
            <a:ext cx="8249492" cy="611187"/>
          </a:xfrm>
        </p:spPr>
        <p:txBody>
          <a:bodyPr/>
          <a:lstStyle/>
          <a:p>
            <a:pPr eaLnBrk="1" hangingPunct="1"/>
            <a:r>
              <a:rPr lang="en-US" altLang="en-US" dirty="0"/>
              <a:t>Determining Length of Next CPU Burst</a:t>
            </a:r>
          </a:p>
        </p:txBody>
      </p:sp>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802433" y="1233488"/>
            <a:ext cx="7681167"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p>
          <a:p>
            <a:pPr>
              <a:defRPr/>
            </a:pP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a:p>
            <a:pPr>
              <a:defRPr/>
            </a:pPr>
            <a:r>
              <a:rPr lang="en-US" altLang="en-US" dirty="0">
                <a:cs typeface="ＭＳ Ｐゴシック" charset="-128"/>
              </a:rPr>
              <a:t>Preemptive version called </a:t>
            </a:r>
            <a:r>
              <a:rPr lang="en-US" altLang="en-US" b="1" dirty="0">
                <a:solidFill>
                  <a:srgbClr val="3366FF"/>
                </a:solidFill>
                <a:cs typeface="ＭＳ Ｐゴシック" charset="-128"/>
              </a:rPr>
              <a:t>shortest-remaining-time-first</a:t>
            </a:r>
          </a:p>
          <a:p>
            <a:pPr lvl="1">
              <a:buFont typeface="Monotype Sorts" pitchFamily="-84" charset="2"/>
              <a:buNone/>
              <a:defRPr/>
            </a:pPr>
            <a:endParaRPr lang="en-US" altLang="en-US" dirty="0"/>
          </a:p>
          <a:p>
            <a:pPr lvl="1">
              <a:buFont typeface="Monotype Sorts" pitchFamily="-84" charset="2"/>
              <a:buNone/>
              <a:defRPr/>
            </a:pPr>
            <a:endParaRPr lang="en-US" altLang="en-US" dirty="0"/>
          </a:p>
        </p:txBody>
      </p:sp>
      <p:graphicFrame>
        <p:nvGraphicFramePr>
          <p:cNvPr id="31747" name="Object 2">
            <a:extLst>
              <a:ext uri="{FF2B5EF4-FFF2-40B4-BE49-F238E27FC236}">
                <a16:creationId xmlns:a16="http://schemas.microsoft.com/office/drawing/2014/main" id="{15715238-6D8E-4D53-8F63-29A2962FEB3C}"/>
              </a:ext>
            </a:extLst>
          </p:cNvPr>
          <p:cNvGraphicFramePr>
            <a:graphicFrameLocks noChangeAspect="1"/>
          </p:cNvGraphicFramePr>
          <p:nvPr/>
        </p:nvGraphicFramePr>
        <p:xfrm>
          <a:off x="2005013" y="3073400"/>
          <a:ext cx="4427537" cy="1254125"/>
        </p:xfrm>
        <a:graphic>
          <a:graphicData uri="http://schemas.openxmlformats.org/presentationml/2006/ole">
            <mc:AlternateContent xmlns:mc="http://schemas.openxmlformats.org/markup-compatibility/2006">
              <mc:Choice xmlns:v="urn:schemas-microsoft-com:vml" Requires="v">
                <p:oleObj spid="_x0000_s31775" name="Equation" r:id="rId4" imgW="6400800" imgH="1778000" progId="Equation.3">
                  <p:embed/>
                </p:oleObj>
              </mc:Choice>
              <mc:Fallback>
                <p:oleObj name="Equation" r:id="rId4" imgW="6400800" imgH="177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3073400"/>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94025" y="3976688"/>
            <a:ext cx="2451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9F41D91-5CCD-4C10-BD4B-8757760950E9}"/>
              </a:ext>
            </a:extLst>
          </p:cNvPr>
          <p:cNvSpPr>
            <a:spLocks noGrp="1" noChangeArrowheads="1"/>
          </p:cNvSpPr>
          <p:nvPr>
            <p:ph type="title"/>
          </p:nvPr>
        </p:nvSpPr>
        <p:spPr>
          <a:xfrm>
            <a:off x="1175460" y="229606"/>
            <a:ext cx="7451725" cy="576262"/>
          </a:xfrm>
        </p:spPr>
        <p:txBody>
          <a:bodyPr/>
          <a:lstStyle/>
          <a:p>
            <a:pPr eaLnBrk="1" hangingPunct="1"/>
            <a:r>
              <a:rPr lang="en-US" altLang="en-US" dirty="0"/>
              <a:t>Examples of Exponential Averaging</a:t>
            </a:r>
          </a:p>
        </p:txBody>
      </p:sp>
      <p:sp>
        <p:nvSpPr>
          <p:cNvPr id="35842" name="Rectangle 3">
            <a:extLst>
              <a:ext uri="{FF2B5EF4-FFF2-40B4-BE49-F238E27FC236}">
                <a16:creationId xmlns:a16="http://schemas.microsoft.com/office/drawing/2014/main" id="{D651A984-67C5-468C-8F88-230FFA867BD5}"/>
              </a:ext>
            </a:extLst>
          </p:cNvPr>
          <p:cNvSpPr>
            <a:spLocks noGrp="1" noChangeArrowheads="1"/>
          </p:cNvSpPr>
          <p:nvPr>
            <p:ph type="body" idx="1"/>
          </p:nvPr>
        </p:nvSpPr>
        <p:spPr>
          <a:xfrm>
            <a:off x="793101" y="1233488"/>
            <a:ext cx="7834083"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successive term has less weight than its predecessor</a:t>
            </a:r>
          </a:p>
          <a:p>
            <a:pPr>
              <a:lnSpc>
                <a:spcPct val="90000"/>
              </a:lnSpc>
              <a:buFont typeface="Monotype Sorts" pitchFamily="-84" charset="2"/>
              <a:buNone/>
            </a:pPr>
            <a:endParaRPr lang="en-US" altLang="en-US" dirty="0">
              <a:sym typeface="Symbol" panose="05050102010706020507" pitchFamily="18"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092200" y="221827"/>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err="1">
                <a:cs typeface="ＭＳ Ｐゴシック" charset="-128"/>
              </a:rPr>
              <a:t>Process</a:t>
            </a:r>
            <a:r>
              <a:rPr lang="en-US" altLang="en-US" u="sng" dirty="0" err="1">
                <a:solidFill>
                  <a:schemeClr val="bg1"/>
                </a:solidFill>
                <a:cs typeface="ＭＳ Ｐゴシック" charset="-128"/>
              </a:rPr>
              <a:t>A</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arri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dirty="0">
                <a:cs typeface="ＭＳ Ｐゴシック" charset="-128"/>
              </a:rPr>
              <a:t>Average waiting time = [(10-1)+(1-1)+(17-2)+(5-3)]/4 = 26/4 = 6.5 </a:t>
            </a:r>
            <a:r>
              <a:rPr lang="en-US" altLang="en-US" dirty="0" err="1">
                <a:cs typeface="ＭＳ Ｐゴシック" charset="-128"/>
              </a:rPr>
              <a:t>msec</a:t>
            </a:r>
            <a:endParaRPr lang="en-US" altLang="en-US" dirty="0">
              <a:cs typeface="ＭＳ Ｐゴシック" charset="-128"/>
            </a:endParaRP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22286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231900"/>
            <a:ext cx="7753739" cy="4483100"/>
          </a:xfrm>
        </p:spPr>
        <p:txBody>
          <a:bodyPr/>
          <a:lstStyle/>
          <a:p>
            <a:r>
              <a:rPr lang="en-US" altLang="en-US" dirty="0"/>
              <a:t>Each process gets a small unit of CPU time (</a:t>
            </a:r>
            <a:r>
              <a:rPr lang="en-US" altLang="en-US" b="1" dirty="0">
                <a:solidFill>
                  <a:srgbClr val="3366FF"/>
                </a:solidFill>
              </a:rPr>
              <a:t>time</a:t>
            </a:r>
            <a:r>
              <a:rPr lang="en-US" altLang="en-US" b="1" dirty="0"/>
              <a:t> </a:t>
            </a:r>
            <a:r>
              <a:rPr lang="en-US" altLang="en-US" b="1" dirty="0">
                <a:solidFill>
                  <a:srgbClr val="3366FF"/>
                </a:solidFill>
              </a:rPr>
              <a:t>quantum</a:t>
            </a:r>
            <a:r>
              <a:rPr lang="en-US" altLang="en-US" b="1" dirty="0"/>
              <a:t>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a:t>
            </a:r>
          </a:p>
          <a:p>
            <a:pPr lvl="1"/>
            <a:r>
              <a:rPr lang="en-US" altLang="en-US" i="1" dirty="0">
                <a:sym typeface="Symbol" panose="05050102010706020507" pitchFamily="18" charset="2"/>
              </a:rPr>
              <a:t>q </a:t>
            </a:r>
            <a:r>
              <a:rPr lang="en-US" altLang="en-US" dirty="0">
                <a:sym typeface="Symbol" panose="05050102010706020507" pitchFamily="18" charset="2"/>
              </a:rPr>
              <a:t>small  </a:t>
            </a:r>
            <a:r>
              <a:rPr lang="en-US" altLang="en-US" i="1" dirty="0">
                <a:sym typeface="Symbol" panose="05050102010706020507" pitchFamily="18" charset="2"/>
              </a:rPr>
              <a:t>q </a:t>
            </a:r>
            <a:r>
              <a:rPr lang="en-US" altLang="en-US" dirty="0">
                <a:sym typeface="Symbol" panose="05050102010706020507" pitchFamily="18" charset="2"/>
              </a:rPr>
              <a:t>must be large with respect to context switch, otherwise overhead is too high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690466" y="167693"/>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8" y="1193800"/>
            <a:ext cx="7351712" cy="4483100"/>
          </a:xfrm>
        </p:spPr>
        <p:txBody>
          <a:bodyPr/>
          <a:lstStyle/>
          <a:p>
            <a:pPr>
              <a:lnSpc>
                <a:spcPct val="90000"/>
              </a:lnSpc>
              <a:buFont typeface="Monotype Sorts" pitchFamily="-84" charset="2"/>
              <a:buNone/>
              <a:tabLst>
                <a:tab pos="2219325" algn="ctr"/>
                <a:tab pos="3994150" algn="ctr"/>
              </a:tabLst>
            </a:pPr>
            <a:r>
              <a:rPr lang="en-US" altLang="en-US"/>
              <a:t>		</a:t>
            </a:r>
            <a:r>
              <a:rPr lang="en-US" altLang="en-US" u="sng"/>
              <a:t>Process</a:t>
            </a:r>
            <a:r>
              <a:rPr lang="en-US" altLang="en-US"/>
              <a:t>	</a:t>
            </a:r>
            <a:r>
              <a:rPr lang="en-US" altLang="en-US" u="sng"/>
              <a:t>Burst Time</a:t>
            </a:r>
          </a:p>
          <a:p>
            <a:pPr>
              <a:lnSpc>
                <a:spcPct val="90000"/>
              </a:lnSpc>
              <a:buFont typeface="Monotype Sorts" pitchFamily="-84" charset="2"/>
              <a:buNone/>
              <a:tabLst>
                <a:tab pos="2219325" algn="ctr"/>
                <a:tab pos="3994150" algn="ctr"/>
              </a:tabLst>
            </a:pPr>
            <a:r>
              <a:rPr lang="en-US" altLang="en-US" i="1"/>
              <a:t>		P</a:t>
            </a:r>
            <a:r>
              <a:rPr lang="en-US" altLang="en-US" i="1" baseline="-25000"/>
              <a:t>1	</a:t>
            </a:r>
            <a:r>
              <a:rPr lang="en-US" altLang="en-US"/>
              <a:t>24</a:t>
            </a:r>
          </a:p>
          <a:p>
            <a:pPr>
              <a:lnSpc>
                <a:spcPct val="90000"/>
              </a:lnSpc>
              <a:buFont typeface="Monotype Sorts" pitchFamily="-84" charset="2"/>
              <a:buNone/>
              <a:tabLst>
                <a:tab pos="2219325" algn="ctr"/>
                <a:tab pos="3994150" algn="ctr"/>
              </a:tabLst>
            </a:pPr>
            <a:r>
              <a:rPr lang="en-US" altLang="en-US"/>
              <a:t>		 </a:t>
            </a:r>
            <a:r>
              <a:rPr lang="en-US" altLang="en-US" i="1"/>
              <a:t>P</a:t>
            </a:r>
            <a:r>
              <a:rPr lang="en-US" altLang="en-US" i="1" baseline="-25000"/>
              <a:t>2	 </a:t>
            </a:r>
            <a:r>
              <a:rPr lang="en-US" altLang="en-US"/>
              <a:t>3</a:t>
            </a:r>
          </a:p>
          <a:p>
            <a:pPr>
              <a:lnSpc>
                <a:spcPct val="90000"/>
              </a:lnSpc>
              <a:buFont typeface="Monotype Sorts" pitchFamily="-84" charset="2"/>
              <a:buNone/>
              <a:tabLst>
                <a:tab pos="2219325" algn="ctr"/>
                <a:tab pos="3994150" algn="ctr"/>
              </a:tabLst>
            </a:pPr>
            <a:r>
              <a:rPr lang="en-US" altLang="en-US"/>
              <a:t>		 </a:t>
            </a:r>
            <a:r>
              <a:rPr lang="en-US" altLang="en-US" i="1"/>
              <a:t>P</a:t>
            </a:r>
            <a:r>
              <a:rPr lang="en-US" altLang="en-US" i="1" baseline="-25000"/>
              <a:t>3	</a:t>
            </a:r>
            <a:r>
              <a:rPr lang="en-US" altLang="en-US"/>
              <a:t>3	</a:t>
            </a:r>
          </a:p>
          <a:p>
            <a:pPr>
              <a:lnSpc>
                <a:spcPct val="90000"/>
              </a:lnSpc>
              <a:tabLst>
                <a:tab pos="2219325" algn="ctr"/>
                <a:tab pos="3994150" algn="ctr"/>
              </a:tabLst>
            </a:pPr>
            <a:r>
              <a:rPr lang="en-US" altLang="en-US"/>
              <a:t>The Gantt chart is: </a:t>
            </a:r>
            <a:br>
              <a:rPr lang="en-US" altLang="en-US"/>
            </a:br>
            <a:br>
              <a:rPr lang="en-US" altLang="en-US"/>
            </a:br>
            <a:br>
              <a:rPr lang="en-US" altLang="en-US"/>
            </a:br>
            <a:br>
              <a:rPr lang="en-US" altLang="en-US"/>
            </a:br>
            <a:br>
              <a:rPr lang="en-US" altLang="en-US"/>
            </a:br>
            <a:br>
              <a:rPr lang="en-US" altLang="en-US"/>
            </a:br>
            <a:endParaRPr lang="en-US" altLang="en-US"/>
          </a:p>
          <a:p>
            <a:pPr>
              <a:lnSpc>
                <a:spcPct val="90000"/>
              </a:lnSpc>
              <a:tabLst>
                <a:tab pos="2219325" algn="ctr"/>
                <a:tab pos="3994150" algn="ctr"/>
              </a:tabLst>
            </a:pPr>
            <a:r>
              <a:rPr lang="en-US" altLang="en-US"/>
              <a:t>Typically, higher average turnaround than SJF, but better </a:t>
            </a:r>
            <a:r>
              <a:rPr lang="en-US" altLang="en-US" b="1" i="1"/>
              <a:t>response</a:t>
            </a:r>
          </a:p>
          <a:p>
            <a:pPr>
              <a:lnSpc>
                <a:spcPct val="90000"/>
              </a:lnSpc>
              <a:tabLst>
                <a:tab pos="2219325" algn="ctr"/>
                <a:tab pos="3994150" algn="ctr"/>
              </a:tabLst>
            </a:pPr>
            <a:r>
              <a:rPr lang="en-US" altLang="en-US"/>
              <a:t>q should be large compared to context switch time</a:t>
            </a:r>
          </a:p>
          <a:p>
            <a:pPr>
              <a:lnSpc>
                <a:spcPct val="90000"/>
              </a:lnSpc>
              <a:tabLst>
                <a:tab pos="2219325" algn="ctr"/>
                <a:tab pos="3994150" algn="ctr"/>
              </a:tabLst>
            </a:pPr>
            <a:r>
              <a:rPr lang="en-US" altLang="en-US"/>
              <a:t>q usually 10ms to 100ms, context switch &lt; 10 usec</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3227388"/>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Chapter 5:  CPU Scheduling</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857250" y="1195388"/>
            <a:ext cx="7335838" cy="3773487"/>
          </a:xfrm>
        </p:spPr>
        <p:txBody>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960986" y="2758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643813" y="341347"/>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229606"/>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err="1"/>
              <a:t>Nonpreemptive</a:t>
            </a:r>
            <a:endParaRPr lang="en-US" altLang="en-US" dirty="0"/>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3366FF"/>
                </a:solidFill>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3366FF"/>
                </a:solidFill>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229606"/>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8"/>
            <a:ext cx="8337550"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 </a:t>
            </a:r>
            <a:r>
              <a:rPr lang="en-US" altLang="en-US" dirty="0" err="1"/>
              <a:t>msec</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06525" y="2296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877888"/>
            <a:ext cx="7675077" cy="4887912"/>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err="1"/>
              <a:t>Process</a:t>
            </a:r>
            <a:r>
              <a:rPr lang="en-US" altLang="en-US" u="sng" dirty="0" err="1">
                <a:solidFill>
                  <a:schemeClr val="bg1"/>
                </a:solidFill>
              </a:rPr>
              <a:t>A</a:t>
            </a:r>
            <a:r>
              <a:rPr lang="en-US" altLang="en-US" u="sng" dirty="0">
                <a:solidFill>
                  <a:schemeClr val="bg1"/>
                </a:solidFill>
              </a:rPr>
              <a:t>	</a:t>
            </a:r>
            <a:r>
              <a:rPr lang="en-US" altLang="en-US" u="sng" dirty="0" err="1">
                <a:solidFill>
                  <a:schemeClr val="bg1"/>
                </a:solidFill>
              </a:rPr>
              <a:t>arri</a:t>
            </a:r>
            <a:r>
              <a:rPr lang="en-US" altLang="en-US" u="sng" dirty="0">
                <a:solidFill>
                  <a:schemeClr val="bg1"/>
                </a:solidFill>
              </a:rPr>
              <a:t> </a:t>
            </a:r>
            <a:r>
              <a:rPr lang="en-US" altLang="en-US" u="sng" dirty="0"/>
              <a:t>Burst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p>
          <a:p>
            <a:pPr>
              <a:tabLst>
                <a:tab pos="1600200" algn="ctr"/>
                <a:tab pos="3251200" algn="ctr"/>
                <a:tab pos="5140325" algn="ctr"/>
              </a:tabLst>
            </a:pPr>
            <a:r>
              <a:rPr lang="en-US" altLang="en-US" dirty="0"/>
              <a:t>Run the process with the highest priority. Processes with the same priority run round-robin</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Gantt Chart wit 2 </a:t>
            </a:r>
            <a:r>
              <a:rPr lang="en-US" altLang="en-US" dirty="0" err="1"/>
              <a:t>ms</a:t>
            </a:r>
            <a:r>
              <a:rPr lang="en-US" altLang="en-US" dirty="0"/>
              <a:t> time quantum</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4794250"/>
            <a:ext cx="7810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5188"/>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239713"/>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468438"/>
            <a:ext cx="7679094" cy="4483100"/>
          </a:xfrm>
        </p:spPr>
        <p:txBody>
          <a:bodyPr/>
          <a:lstStyle/>
          <a:p>
            <a:r>
              <a:rPr lang="en-US" altLang="en-US" dirty="0"/>
              <a:t>A process can move between the various queues; aging can be implemented this way</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867746" y="1347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50" y="1101012"/>
            <a:ext cx="4065588" cy="4663201"/>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job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FCFS</a:t>
            </a:r>
          </a:p>
          <a:p>
            <a:pPr lvl="2"/>
            <a:r>
              <a:rPr lang="en-US" altLang="en-US" sz="1400" dirty="0"/>
              <a:t>When it gains CPU, job receives 8 milliseconds</a:t>
            </a:r>
          </a:p>
          <a:p>
            <a:pPr lvl="2"/>
            <a:r>
              <a:rPr lang="en-US" altLang="en-US" sz="1400" dirty="0"/>
              <a:t>If it does not finish in 8 milliseconds, job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FCFS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327275"/>
            <a:ext cx="3914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229606"/>
            <a:ext cx="8229600" cy="576262"/>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273175"/>
            <a:ext cx="7661275" cy="3546475"/>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3366FF"/>
                </a:solidFill>
              </a:rPr>
              <a:t>process-contention scope </a:t>
            </a:r>
            <a:r>
              <a:rPr lang="en-US" altLang="en-US" b="1" dirty="0"/>
              <a:t>(</a:t>
            </a:r>
            <a:r>
              <a:rPr lang="en-US" altLang="en-US" b="1" dirty="0">
                <a:solidFill>
                  <a:srgbClr val="3366FF"/>
                </a:solidFill>
              </a:rPr>
              <a:t>PCS</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3366FF"/>
                </a:solidFill>
              </a:rPr>
              <a:t>system-contention scope</a:t>
            </a:r>
            <a:r>
              <a:rPr lang="en-US" altLang="en-US" b="1" dirty="0"/>
              <a:t> (</a:t>
            </a:r>
            <a:r>
              <a:rPr lang="en-US" altLang="en-US" b="1" dirty="0">
                <a:solidFill>
                  <a:srgbClr val="3366FF"/>
                </a:solidFill>
              </a:rPr>
              <a:t>SCS</a:t>
            </a:r>
            <a:r>
              <a:rPr lang="en-US" altLang="en-US" b="1" dirty="0"/>
              <a:t>) </a:t>
            </a:r>
            <a:r>
              <a:rPr lang="en-US" altLang="en-US" dirty="0"/>
              <a:t>– competition among all threads in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852840" y="1233488"/>
            <a:ext cx="7656678" cy="4530725"/>
          </a:xfrm>
        </p:spPr>
        <p:txBody>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operating system</a:t>
            </a:r>
          </a:p>
          <a:p>
            <a:r>
              <a:rPr lang="en-US" altLang="en-US" dirty="0"/>
              <a:t>Apply modeling and simulations to evaluate CPU scheduling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226237"/>
            <a:ext cx="7977187" cy="576262"/>
          </a:xfrm>
        </p:spPr>
        <p:txBody>
          <a:bodyPr/>
          <a:lstStyle/>
          <a:p>
            <a:pPr eaLnBrk="1" hangingPunct="1"/>
            <a:r>
              <a:rPr lang="en-US" altLang="en-US" dirty="0" err="1"/>
              <a:t>Pthread</a:t>
            </a:r>
            <a:r>
              <a:rPr lang="en-US" altLang="en-US" dirty="0"/>
              <a:t> Scheduling</a:t>
            </a:r>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849085" y="1336675"/>
            <a:ext cx="7623109" cy="3546475"/>
          </a:xfrm>
        </p:spPr>
        <p:txBody>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224522"/>
            <a:ext cx="7903029" cy="576262"/>
          </a:xfrm>
        </p:spPr>
        <p:txBody>
          <a:bodyPr/>
          <a:lstStyle/>
          <a:p>
            <a:pPr eaLnBrk="1" hangingPunct="1"/>
            <a:r>
              <a:rPr lang="en-US" altLang="en-US" dirty="0" err="1"/>
              <a:t>Pthread</a:t>
            </a:r>
            <a:r>
              <a:rPr lang="en-US" altLang="en-US" dirty="0"/>
              <a:t>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a:latin typeface="Courier New" panose="02070309020205020404" pitchFamily="49" charset="0"/>
              </a:rPr>
              <a:t>#include &lt;pthread.h&gt; </a:t>
            </a:r>
          </a:p>
          <a:p>
            <a:pPr marL="0" indent="0">
              <a:buFont typeface="Monotype Sorts" pitchFamily="-84" charset="2"/>
              <a:buNone/>
            </a:pPr>
            <a:r>
              <a:rPr lang="en-US" altLang="en-US" sz="1400">
                <a:latin typeface="Courier New" panose="02070309020205020404" pitchFamily="49" charset="0"/>
              </a:rPr>
              <a:t>#include &lt;stdio.h&gt; </a:t>
            </a:r>
          </a:p>
          <a:p>
            <a:pPr marL="0" indent="0">
              <a:buFont typeface="Monotype Sorts" pitchFamily="-84" charset="2"/>
              <a:buNone/>
            </a:pPr>
            <a:r>
              <a:rPr lang="en-US" altLang="en-US" sz="1400">
                <a:latin typeface="Courier New" panose="02070309020205020404" pitchFamily="49" charset="0"/>
              </a:rPr>
              <a:t>#define NUM_THREADS 5 </a:t>
            </a:r>
          </a:p>
          <a:p>
            <a:pPr marL="0" indent="0">
              <a:buFont typeface="Monotype Sorts" pitchFamily="-84" charset="2"/>
              <a:buNone/>
            </a:pPr>
            <a:r>
              <a:rPr lang="en-US" altLang="en-US" sz="1400">
                <a:latin typeface="Courier New" panose="02070309020205020404" pitchFamily="49" charset="0"/>
              </a:rPr>
              <a:t>int main(int argc, char *argv[]) { </a:t>
            </a:r>
          </a:p>
          <a:p>
            <a:pPr marL="0" indent="0">
              <a:buFont typeface="Monotype Sorts" pitchFamily="-84" charset="2"/>
              <a:buNone/>
            </a:pPr>
            <a:r>
              <a:rPr lang="en-US" altLang="en-US" sz="1400">
                <a:latin typeface="Courier New" panose="02070309020205020404" pitchFamily="49" charset="0"/>
              </a:rPr>
              <a:t>   int i, scope;</a:t>
            </a:r>
            <a:br>
              <a:rPr lang="en-US" altLang="en-US" sz="1400">
                <a:latin typeface="Courier New" panose="02070309020205020404" pitchFamily="49" charset="0"/>
              </a:rPr>
            </a:br>
            <a:r>
              <a:rPr lang="en-US" altLang="en-US" sz="1400">
                <a:latin typeface="Courier New" panose="02070309020205020404" pitchFamily="49" charset="0"/>
              </a:rPr>
              <a:t>   pthread_t tid[NUM THREADS]; </a:t>
            </a:r>
          </a:p>
          <a:p>
            <a:pPr marL="0" indent="0">
              <a:buFont typeface="Monotype Sorts" pitchFamily="-84" charset="2"/>
              <a:buNone/>
            </a:pPr>
            <a:r>
              <a:rPr lang="en-US" altLang="en-US" sz="1400">
                <a:latin typeface="Courier New" panose="02070309020205020404" pitchFamily="49" charset="0"/>
              </a:rPr>
              <a:t>   pthread_attr_t attr; </a:t>
            </a:r>
          </a:p>
          <a:p>
            <a:pPr marL="0" indent="0">
              <a:buFont typeface="Monotype Sorts" pitchFamily="-84" charset="2"/>
              <a:buNone/>
            </a:pPr>
            <a:r>
              <a:rPr lang="en-US" altLang="en-US" sz="1400">
                <a:latin typeface="Courier New" panose="02070309020205020404" pitchFamily="49" charset="0"/>
              </a:rPr>
              <a:t>   /* get the default attributes */ </a:t>
            </a:r>
          </a:p>
          <a:p>
            <a:pPr marL="0" indent="0">
              <a:buFont typeface="Monotype Sorts" pitchFamily="-84" charset="2"/>
              <a:buNone/>
            </a:pPr>
            <a:r>
              <a:rPr lang="en-US" altLang="en-US" sz="1400">
                <a:latin typeface="Courier New" panose="02070309020205020404" pitchFamily="49" charset="0"/>
              </a:rPr>
              <a:t>   pthread_attr_init(&amp;attr); </a:t>
            </a:r>
          </a:p>
          <a:p>
            <a:pPr marL="0" indent="0">
              <a:buFont typeface="Monotype Sorts" pitchFamily="-84" charset="2"/>
              <a:buNone/>
            </a:pPr>
            <a:r>
              <a:rPr lang="en-US" altLang="en-US" sz="1400">
                <a:latin typeface="Courier New" panose="02070309020205020404" pitchFamily="49" charset="0"/>
              </a:rPr>
              <a:t>   /* first inquire on the current scope */</a:t>
            </a:r>
            <a:br>
              <a:rPr lang="en-US" altLang="en-US" sz="1400">
                <a:latin typeface="Courier New" panose="02070309020205020404" pitchFamily="49" charset="0"/>
              </a:rPr>
            </a:br>
            <a:r>
              <a:rPr lang="en-US" altLang="en-US" sz="1400">
                <a:latin typeface="Courier New" panose="02070309020205020404" pitchFamily="49" charset="0"/>
              </a:rPr>
              <a:t>   if (pthread_attr_getscope(&amp;attr, &amp;scope) != 0) </a:t>
            </a:r>
          </a:p>
          <a:p>
            <a:pPr marL="0" indent="0">
              <a:buFont typeface="Monotype Sorts" pitchFamily="-84" charset="2"/>
              <a:buNone/>
            </a:pPr>
            <a:r>
              <a:rPr lang="en-US" altLang="en-US" sz="1400">
                <a:latin typeface="Courier New" panose="02070309020205020404" pitchFamily="49" charset="0"/>
              </a:rPr>
              <a:t>      fprintf(stderr, "Unable to get scheduling scope\n"); </a:t>
            </a:r>
          </a:p>
          <a:p>
            <a:pPr marL="0" indent="0">
              <a:buFont typeface="Monotype Sorts" pitchFamily="-84" charset="2"/>
              <a:buNone/>
            </a:pPr>
            <a:r>
              <a:rPr lang="en-US" altLang="en-US" sz="1400">
                <a:latin typeface="Courier New" panose="02070309020205020404" pitchFamily="49" charset="0"/>
              </a:rPr>
              <a:t>   else { </a:t>
            </a:r>
          </a:p>
          <a:p>
            <a:pPr marL="0" indent="0">
              <a:buFont typeface="Monotype Sorts" pitchFamily="-84" charset="2"/>
              <a:buNone/>
            </a:pPr>
            <a:r>
              <a:rPr lang="en-US" altLang="en-US" sz="1400">
                <a:latin typeface="Courier New" panose="02070309020205020404" pitchFamily="49" charset="0"/>
              </a:rPr>
              <a:t>      if (scope == PTHREAD_SCOPE_PROCESS) </a:t>
            </a:r>
          </a:p>
          <a:p>
            <a:pPr marL="0" indent="0">
              <a:buFont typeface="Monotype Sorts" pitchFamily="-84" charset="2"/>
              <a:buNone/>
            </a:pPr>
            <a:r>
              <a:rPr lang="en-US" altLang="en-US" sz="1400">
                <a:latin typeface="Courier New" panose="02070309020205020404" pitchFamily="49" charset="0"/>
              </a:rPr>
              <a:t>         printf("PTHREAD_SCOPE_PROCESS"); </a:t>
            </a:r>
          </a:p>
          <a:p>
            <a:pPr marL="0" indent="0">
              <a:buFont typeface="Monotype Sorts" pitchFamily="-84" charset="2"/>
              <a:buNone/>
            </a:pPr>
            <a:r>
              <a:rPr lang="en-US" altLang="en-US" sz="1400">
                <a:latin typeface="Courier New" panose="02070309020205020404" pitchFamily="49" charset="0"/>
              </a:rPr>
              <a:t>      else if (scope == PTHREAD_SCOPE_SYSTEM) </a:t>
            </a:r>
          </a:p>
          <a:p>
            <a:pPr marL="0" indent="0">
              <a:buFont typeface="Monotype Sorts" pitchFamily="-84" charset="2"/>
              <a:buNone/>
            </a:pPr>
            <a:r>
              <a:rPr lang="en-US" altLang="en-US" sz="1400">
                <a:latin typeface="Courier New" panose="02070309020205020404" pitchFamily="49" charset="0"/>
              </a:rPr>
              <a:t>         printf("PTHREAD_SCOPE_SYSTEM"); </a:t>
            </a:r>
          </a:p>
          <a:p>
            <a:pPr marL="0" indent="0">
              <a:buFont typeface="Monotype Sorts" pitchFamily="-84" charset="2"/>
              <a:buNone/>
            </a:pPr>
            <a:r>
              <a:rPr lang="en-US" altLang="en-US" sz="1400">
                <a:latin typeface="Courier New" panose="02070309020205020404" pitchFamily="49" charset="0"/>
              </a:rPr>
              <a:t>      else</a:t>
            </a:r>
            <a:br>
              <a:rPr lang="en-US" altLang="en-US" sz="1400">
                <a:latin typeface="Courier New" panose="02070309020205020404" pitchFamily="49" charset="0"/>
              </a:rPr>
            </a:br>
            <a:r>
              <a:rPr lang="en-US" altLang="en-US" sz="1400">
                <a:latin typeface="Courier New" panose="02070309020205020404" pitchFamily="49" charset="0"/>
              </a:rPr>
              <a:t>         fprintf(stderr, "Illegal scope value.\n"); </a:t>
            </a:r>
          </a:p>
          <a:p>
            <a:pPr marL="0" indent="0">
              <a:buFont typeface="Monotype Sorts" pitchFamily="-84" charset="2"/>
              <a:buNone/>
            </a:pPr>
            <a:r>
              <a:rPr lang="en-US" altLang="en-US" sz="1400">
                <a:latin typeface="Courier New" panose="02070309020205020404" pitchFamily="49" charset="0"/>
              </a:rPr>
              <a:t>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231158"/>
            <a:ext cx="7837714" cy="576262"/>
          </a:xfrm>
        </p:spPr>
        <p:txBody>
          <a:bodyPr/>
          <a:lstStyle/>
          <a:p>
            <a:pPr eaLnBrk="1" hangingPunct="1"/>
            <a:r>
              <a:rPr lang="en-US" altLang="en-US" dirty="0" err="1"/>
              <a:t>Pthread</a:t>
            </a:r>
            <a:r>
              <a:rPr lang="en-US" altLang="en-US" dirty="0"/>
              <a:t>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a:latin typeface="Courier New" panose="02070309020205020404" pitchFamily="49" charset="0"/>
              </a:rPr>
              <a:t>   /* set the scheduling algorithm to PCS or SCS */ </a:t>
            </a:r>
          </a:p>
          <a:p>
            <a:pPr marL="0" indent="0">
              <a:buFont typeface="Monotype Sorts" pitchFamily="-84" charset="2"/>
              <a:buNone/>
            </a:pPr>
            <a:r>
              <a:rPr lang="en-US" altLang="en-US" sz="1700">
                <a:latin typeface="Courier New" panose="02070309020205020404" pitchFamily="49" charset="0"/>
              </a:rPr>
              <a:t>   pthread_attr_setscope(&amp;attr, PTHREAD_SCOPE_SYSTEM); </a:t>
            </a:r>
          </a:p>
          <a:p>
            <a:pPr marL="0" indent="0">
              <a:buFont typeface="Monotype Sorts" pitchFamily="-84" charset="2"/>
              <a:buNone/>
            </a:pPr>
            <a:r>
              <a:rPr lang="en-US" altLang="en-US" sz="1700">
                <a:latin typeface="Courier New" panose="02070309020205020404" pitchFamily="49" charset="0"/>
              </a:rPr>
              <a:t>   /* create the threads */</a:t>
            </a:r>
            <a:br>
              <a:rPr lang="en-US" altLang="en-US" sz="1700">
                <a:latin typeface="Courier New" panose="02070309020205020404" pitchFamily="49" charset="0"/>
              </a:rPr>
            </a:br>
            <a:r>
              <a:rPr lang="en-US" altLang="en-US" sz="1700">
                <a:latin typeface="Courier New" panose="02070309020205020404" pitchFamily="49" charset="0"/>
              </a:rPr>
              <a:t>   for (i = 0; i &lt; NUM_THREADS; i++) </a:t>
            </a:r>
          </a:p>
          <a:p>
            <a:pPr marL="0" indent="0">
              <a:buFont typeface="Monotype Sorts" pitchFamily="-84" charset="2"/>
              <a:buNone/>
            </a:pPr>
            <a:r>
              <a:rPr lang="en-US" altLang="en-US" sz="1700">
                <a:latin typeface="Courier New" panose="02070309020205020404" pitchFamily="49" charset="0"/>
              </a:rPr>
              <a:t>      pthread_create(&amp;tid[i],&amp;attr,runner,NULL); </a:t>
            </a:r>
          </a:p>
          <a:p>
            <a:pPr marL="0" indent="0">
              <a:buFont typeface="Monotype Sorts" pitchFamily="-84" charset="2"/>
              <a:buNone/>
            </a:pPr>
            <a:r>
              <a:rPr lang="en-US" altLang="en-US" sz="1700">
                <a:latin typeface="Courier New" panose="02070309020205020404" pitchFamily="49" charset="0"/>
              </a:rPr>
              <a:t>   /* now join on each thread */</a:t>
            </a:r>
            <a:br>
              <a:rPr lang="en-US" altLang="en-US" sz="1700">
                <a:latin typeface="Courier New" panose="02070309020205020404" pitchFamily="49" charset="0"/>
              </a:rPr>
            </a:br>
            <a:r>
              <a:rPr lang="en-US" altLang="en-US" sz="1700">
                <a:latin typeface="Courier New" panose="02070309020205020404" pitchFamily="49" charset="0"/>
              </a:rPr>
              <a:t>   for (i = 0; i &lt; NUM_THREADS; i++) </a:t>
            </a:r>
          </a:p>
          <a:p>
            <a:pPr marL="0" indent="0">
              <a:buFont typeface="Monotype Sorts" pitchFamily="-84" charset="2"/>
              <a:buNone/>
            </a:pPr>
            <a:r>
              <a:rPr lang="en-US" altLang="en-US" sz="1700">
                <a:latin typeface="Courier New" panose="02070309020205020404" pitchFamily="49" charset="0"/>
              </a:rPr>
              <a:t>      pthread_join(tid[i], NULL); </a:t>
            </a:r>
          </a:p>
          <a:p>
            <a:pPr marL="0" indent="0">
              <a:buFont typeface="Monotype Sorts" pitchFamily="-84" charset="2"/>
              <a:buNone/>
            </a:pPr>
            <a:r>
              <a:rPr lang="en-US" altLang="en-US" sz="1700">
                <a:latin typeface="Courier New" panose="02070309020205020404" pitchFamily="49" charset="0"/>
              </a:rPr>
              <a:t>} </a:t>
            </a:r>
          </a:p>
          <a:p>
            <a:pPr marL="0" indent="0">
              <a:buFont typeface="Monotype Sorts" pitchFamily="-84" charset="2"/>
              <a:buNone/>
            </a:pPr>
            <a:r>
              <a:rPr lang="en-US" altLang="en-US" sz="1700">
                <a:latin typeface="Courier New" panose="02070309020205020404" pitchFamily="49" charset="0"/>
              </a:rPr>
              <a:t>/* Each thread will begin control in this function */ </a:t>
            </a:r>
          </a:p>
          <a:p>
            <a:pPr marL="0" indent="0">
              <a:buFont typeface="Monotype Sorts" pitchFamily="-84" charset="2"/>
              <a:buNone/>
            </a:pPr>
            <a:r>
              <a:rPr lang="en-US" altLang="en-US" sz="1700">
                <a:latin typeface="Courier New" panose="02070309020205020404" pitchFamily="49" charset="0"/>
              </a:rPr>
              <a:t>void *runner(void *param)</a:t>
            </a:r>
            <a:br>
              <a:rPr lang="en-US" altLang="en-US" sz="1700">
                <a:latin typeface="Courier New" panose="02070309020205020404" pitchFamily="49" charset="0"/>
              </a:rPr>
            </a:br>
            <a:r>
              <a:rPr lang="en-US" altLang="en-US" sz="1700">
                <a:latin typeface="Courier New" panose="02070309020205020404" pitchFamily="49" charset="0"/>
              </a:rPr>
              <a:t>{ </a:t>
            </a:r>
          </a:p>
          <a:p>
            <a:pPr marL="0" indent="0">
              <a:buFont typeface="Monotype Sorts" pitchFamily="-84" charset="2"/>
              <a:buNone/>
            </a:pPr>
            <a:r>
              <a:rPr lang="en-US" altLang="en-US" sz="1700">
                <a:latin typeface="Courier New" panose="02070309020205020404" pitchFamily="49" charset="0"/>
              </a:rPr>
              <a:t>   /* do some work ... */ </a:t>
            </a:r>
          </a:p>
          <a:p>
            <a:pPr marL="0" indent="0">
              <a:buFont typeface="Monotype Sorts" pitchFamily="-84" charset="2"/>
              <a:buNone/>
            </a:pPr>
            <a:r>
              <a:rPr lang="en-US" altLang="en-US" sz="1700">
                <a:latin typeface="Courier New" panose="02070309020205020404" pitchFamily="49" charset="0"/>
              </a:rPr>
              <a:t>   pthread_exit(0); </a:t>
            </a:r>
          </a:p>
          <a:p>
            <a:pPr marL="0" indent="0">
              <a:buFont typeface="Monotype Sorts" pitchFamily="-84" charset="2"/>
              <a:buNone/>
            </a:pPr>
            <a:r>
              <a:rPr lang="en-US" altLang="en-US" sz="1700">
                <a:latin typeface="Courier New" panose="02070309020205020404" pitchFamily="49"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228830"/>
            <a:ext cx="7723187" cy="57626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457200" y="2245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222868"/>
            <a:ext cx="7821612" cy="576262"/>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23348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8415" y="3571001"/>
            <a:ext cx="61023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DFC3500C-075F-412B-8567-A44646DBB86E}"/>
              </a:ext>
            </a:extLst>
          </p:cNvPr>
          <p:cNvSpPr>
            <a:spLocks noGrp="1"/>
          </p:cNvSpPr>
          <p:nvPr>
            <p:ph type="title"/>
          </p:nvPr>
        </p:nvSpPr>
        <p:spPr>
          <a:xfrm>
            <a:off x="1196975" y="221827"/>
            <a:ext cx="7489825" cy="576262"/>
          </a:xfrm>
        </p:spPr>
        <p:txBody>
          <a:bodyPr/>
          <a:lstStyle/>
          <a:p>
            <a:pPr eaLnBrk="1" hangingPunct="1"/>
            <a:r>
              <a:rPr lang="en-US" altLang="en-US" dirty="0"/>
              <a:t>Multithreaded Multicore System</a:t>
            </a:r>
          </a:p>
        </p:txBody>
      </p:sp>
      <p:pic>
        <p:nvPicPr>
          <p:cNvPr id="74754" name="Picture 2">
            <a:extLst>
              <a:ext uri="{FF2B5EF4-FFF2-40B4-BE49-F238E27FC236}">
                <a16:creationId xmlns:a16="http://schemas.microsoft.com/office/drawing/2014/main" id="{653870BA-3AE0-45E9-A2A2-D5218372AF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2976563"/>
            <a:ext cx="69691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3">
            <a:extLst>
              <a:ext uri="{FF2B5EF4-FFF2-40B4-BE49-F238E27FC236}">
                <a16:creationId xmlns:a16="http://schemas.microsoft.com/office/drawing/2014/main" id="{30680C67-D07F-4BE8-B2EE-D6284A8A35CF}"/>
              </a:ext>
            </a:extLst>
          </p:cNvPr>
          <p:cNvSpPr txBox="1">
            <a:spLocks noChangeArrowheads="1"/>
          </p:cNvSpPr>
          <p:nvPr/>
        </p:nvSpPr>
        <p:spPr bwMode="auto">
          <a:xfrm>
            <a:off x="1473200" y="1589088"/>
            <a:ext cx="61350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mn-lt"/>
              </a:rPr>
              <a:t>Each core has &gt; 1 hardware threads. </a:t>
            </a:r>
          </a:p>
          <a:p>
            <a:pPr>
              <a:spcBef>
                <a:spcPct val="0"/>
              </a:spcBef>
              <a:buClrTx/>
              <a:buSzTx/>
              <a:buFontTx/>
              <a:buNone/>
            </a:pPr>
            <a:endParaRPr kumimoji="0" lang="en-US" altLang="en-US">
              <a:latin typeface="+mn-lt"/>
            </a:endParaRPr>
          </a:p>
          <a:p>
            <a:pPr>
              <a:spcBef>
                <a:spcPct val="0"/>
              </a:spcBef>
              <a:buClrTx/>
              <a:buSzTx/>
              <a:buFontTx/>
              <a:buNone/>
            </a:pPr>
            <a:r>
              <a:rPr kumimoji="0" lang="en-US" altLang="en-US">
                <a:latin typeface="+mn-lt"/>
              </a:rPr>
              <a:t>If one thread has a memory stall, switch to another thread!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233488"/>
            <a:ext cx="3775075" cy="4530725"/>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33488"/>
            <a:ext cx="32845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215191"/>
            <a:ext cx="7557796" cy="576262"/>
          </a:xfrm>
        </p:spPr>
        <p:txBody>
          <a:bodyPr/>
          <a:lstStyle/>
          <a:p>
            <a:pPr eaLnBrk="1" hangingPunct="1"/>
            <a:r>
              <a:rPr lang="en-US" altLang="en-US" dirty="0"/>
              <a:t>Multithreaded Multicore System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21519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45032" y="213569"/>
            <a:ext cx="7917024" cy="576263"/>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233488"/>
            <a:ext cx="7753739" cy="4808537"/>
          </a:xfrm>
        </p:spPr>
        <p:txBody>
          <a:bodyPr/>
          <a:lstStyle/>
          <a:p>
            <a:r>
              <a:rPr lang="en-US" altLang="en-US" dirty="0"/>
              <a:t>If SMP, need to keep all CPUs loaded for efficiency</a:t>
            </a:r>
          </a:p>
          <a:p>
            <a:r>
              <a:rPr lang="en-US" altLang="en-US" b="1" dirty="0">
                <a:solidFill>
                  <a:srgbClr val="3366FF"/>
                </a:solidFill>
              </a:rPr>
              <a:t>Load balancing </a:t>
            </a:r>
            <a:r>
              <a:rPr lang="en-US" altLang="en-US" dirty="0"/>
              <a:t>attempts to keep workload evenly distributed</a:t>
            </a:r>
          </a:p>
          <a:p>
            <a:r>
              <a:rPr lang="en-US" altLang="en-US" b="1" dirty="0">
                <a:solidFill>
                  <a:srgbClr val="3366FF"/>
                </a:solidFill>
              </a:rPr>
              <a:t>Push migration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3366FF"/>
                </a:solidFill>
              </a:rPr>
              <a:t>Pull migration </a:t>
            </a:r>
            <a:r>
              <a:rPr lang="en-US" altLang="en-US" dirty="0"/>
              <a:t>– idle processors pulls waiting task from busy processor</a:t>
            </a:r>
          </a:p>
          <a:p>
            <a:endParaRPr lang="en-US" alt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3366FF"/>
                </a:solidFill>
              </a:rPr>
              <a:t>cycle</a:t>
            </a:r>
            <a:r>
              <a:rPr lang="en-US" altLang="en-US" dirty="0"/>
              <a:t> of CPU execution and I/O wait</a:t>
            </a:r>
          </a:p>
          <a:p>
            <a:r>
              <a:rPr lang="en-US" altLang="en-US" b="1" dirty="0">
                <a:solidFill>
                  <a:srgbClr val="3366FF"/>
                </a:solidFill>
              </a:rPr>
              <a:t>CPU burst </a:t>
            </a:r>
            <a:r>
              <a:rPr lang="en-US" altLang="en-US" dirty="0"/>
              <a:t>followed by </a:t>
            </a:r>
            <a:r>
              <a:rPr lang="en-US" altLang="en-US" b="1" dirty="0">
                <a:solidFill>
                  <a:srgbClr val="3366FF"/>
                </a:solidFill>
              </a:rPr>
              <a:t>I/O burst</a:t>
            </a:r>
            <a:endParaRPr lang="en-US" altLang="en-US" dirty="0"/>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890588" y="213569"/>
            <a:ext cx="8253411" cy="576263"/>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23348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229606"/>
            <a:ext cx="7567612" cy="576262"/>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2252663"/>
            <a:ext cx="6262687"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19221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22182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233488"/>
            <a:ext cx="7740391" cy="4530725"/>
          </a:xfrm>
        </p:spPr>
        <p:txBody>
          <a:bodyPr/>
          <a:lstStyle/>
          <a:p>
            <a:r>
              <a:rPr lang="en-US" altLang="en-US" dirty="0"/>
              <a:t>Can present obvious challenges</a:t>
            </a:r>
          </a:p>
          <a:p>
            <a:r>
              <a:rPr lang="en-US" altLang="en-US" b="1" dirty="0">
                <a:solidFill>
                  <a:srgbClr val="3366FF"/>
                </a:solidFill>
              </a:rPr>
              <a:t>Soft real-time systems </a:t>
            </a:r>
            <a:r>
              <a:rPr lang="en-US" altLang="en-US" dirty="0"/>
              <a:t>– Critical real-time tasks have the highest priority, but no guarantee as to when tasks will be scheduled</a:t>
            </a:r>
          </a:p>
          <a:p>
            <a:r>
              <a:rPr lang="en-US" altLang="en-US" b="1" dirty="0">
                <a:solidFill>
                  <a:srgbClr val="3366FF"/>
                </a:solidFill>
              </a:rPr>
              <a:t>Hard real-time systems</a:t>
            </a:r>
            <a:r>
              <a:rPr lang="en-US" altLang="en-US" dirty="0"/>
              <a:t> – task must be serviced by its deadline</a:t>
            </a:r>
          </a:p>
          <a:p>
            <a:pPr lvl="1">
              <a:buFont typeface="Monotype Sorts" pitchFamily="-84" charset="2"/>
              <a:buNone/>
            </a:pPr>
            <a:r>
              <a:rPr lang="en-US" alt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2218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233488"/>
            <a:ext cx="3552825" cy="4530725"/>
          </a:xfrm>
        </p:spPr>
        <p:txBody>
          <a:bodyPr/>
          <a:lstStyle/>
          <a:p>
            <a:endParaRPr lang="en-US" altLang="en-US" dirty="0"/>
          </a:p>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46062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21911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892300"/>
            <a:ext cx="3800475"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21674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384300"/>
            <a:ext cx="2633663" cy="453072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3366FF"/>
                </a:solidFill>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3366FF"/>
                </a:solidFill>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231158"/>
            <a:ext cx="7810500" cy="576262"/>
          </a:xfrm>
        </p:spPr>
        <p:txBody>
          <a:bodyPr/>
          <a:lstStyle/>
          <a:p>
            <a:pPr eaLnBrk="1" hangingPunct="1"/>
            <a:r>
              <a:rPr lang="en-US" altLang="en-US" dirty="0"/>
              <a:t>Rate </a:t>
            </a:r>
            <a:r>
              <a:rPr lang="en-US" altLang="en-US" dirty="0" err="1"/>
              <a:t>Montonic</a:t>
            </a:r>
            <a:r>
              <a:rPr lang="en-US" altLang="en-US" dirty="0"/>
              <a:t>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298575"/>
            <a:ext cx="7351713" cy="4483100"/>
          </a:xfrm>
        </p:spPr>
        <p:txBody>
          <a:bodyPr/>
          <a:lstStyle/>
          <a:p>
            <a:r>
              <a:rPr lang="en-US" altLang="en-US"/>
              <a:t>A priority is assigned based on the inverse of its period</a:t>
            </a:r>
          </a:p>
          <a:p>
            <a:endParaRPr lang="en-US" altLang="en-US" sz="800"/>
          </a:p>
          <a:p>
            <a:r>
              <a:rPr lang="en-US" altLang="en-US"/>
              <a:t>Shorter periods = higher priority;</a:t>
            </a:r>
          </a:p>
          <a:p>
            <a:endParaRPr lang="en-US" altLang="en-US" sz="800"/>
          </a:p>
          <a:p>
            <a:r>
              <a:rPr lang="en-US" altLang="en-US"/>
              <a:t>Longer periods = lower priority</a:t>
            </a:r>
          </a:p>
          <a:p>
            <a:endParaRPr lang="en-US" altLang="en-US" sz="800"/>
          </a:p>
          <a:p>
            <a:r>
              <a:rPr lang="en-US" altLang="en-US"/>
              <a:t>P</a:t>
            </a:r>
            <a:r>
              <a:rPr lang="en-US" altLang="en-US" baseline="-25000"/>
              <a:t>1</a:t>
            </a:r>
            <a:r>
              <a:rPr lang="en-US" altLang="en-US"/>
              <a:t> is assigned a higher priority than P</a:t>
            </a:r>
            <a:r>
              <a:rPr lang="en-US" altLang="en-US" baseline="-25000"/>
              <a:t>2</a:t>
            </a:r>
            <a:r>
              <a:rPr lang="en-US" altLang="en-US"/>
              <a:t>.</a:t>
            </a:r>
            <a:br>
              <a:rPr lang="en-US" altLang="en-US"/>
            </a:br>
            <a:endParaRPr lang="en-US" altLang="en-US"/>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846513"/>
            <a:ext cx="80994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B75CD5E9-D117-496B-884C-372455041117}"/>
              </a:ext>
            </a:extLst>
          </p:cNvPr>
          <p:cNvSpPr>
            <a:spLocks noGrp="1" noChangeArrowheads="1"/>
          </p:cNvSpPr>
          <p:nvPr>
            <p:ph type="title"/>
          </p:nvPr>
        </p:nvSpPr>
        <p:spPr>
          <a:xfrm>
            <a:off x="923207" y="194522"/>
            <a:ext cx="8077200" cy="609600"/>
          </a:xfrm>
        </p:spPr>
        <p:txBody>
          <a:bodyPr/>
          <a:lstStyle/>
          <a:p>
            <a:pPr eaLnBrk="1" hangingPunct="1"/>
            <a:r>
              <a:rPr lang="en-US" altLang="en-US" sz="2400" dirty="0"/>
              <a:t>Missed Deadlines with Rate Monotonic Scheduling</a:t>
            </a:r>
          </a:p>
        </p:txBody>
      </p:sp>
      <p:pic>
        <p:nvPicPr>
          <p:cNvPr id="96258" name="Picture 1">
            <a:extLst>
              <a:ext uri="{FF2B5EF4-FFF2-40B4-BE49-F238E27FC236}">
                <a16:creationId xmlns:a16="http://schemas.microsoft.com/office/drawing/2014/main" id="{84BA4F64-53B2-4216-8437-D0144F12A4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2398713"/>
            <a:ext cx="787558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2">
            <a:extLst>
              <a:ext uri="{FF2B5EF4-FFF2-40B4-BE49-F238E27FC236}">
                <a16:creationId xmlns:a16="http://schemas.microsoft.com/office/drawing/2014/main" id="{C1CDEE41-616E-4FD2-9D99-001A24823AB8}"/>
              </a:ext>
            </a:extLst>
          </p:cNvPr>
          <p:cNvSpPr txBox="1">
            <a:spLocks noChangeArrowheads="1"/>
          </p:cNvSpPr>
          <p:nvPr/>
        </p:nvSpPr>
        <p:spPr bwMode="auto">
          <a:xfrm>
            <a:off x="1687513" y="1176338"/>
            <a:ext cx="5365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mn-lt"/>
              </a:rPr>
              <a:t>Process P2 misses finishing its deadline at time 80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081088" y="228830"/>
            <a:ext cx="7694612" cy="576262"/>
          </a:xfrm>
        </p:spPr>
        <p:txBody>
          <a:bodyPr/>
          <a:lstStyle/>
          <a:p>
            <a:pPr eaLnBrk="1" hangingPunct="1"/>
            <a:r>
              <a:rPr lang="en-US" altLang="en-US" sz="30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br>
              <a:rPr lang="en-US" altLang="en-US" dirty="0"/>
            </a:br>
            <a:br>
              <a:rPr lang="en-US" altLang="en-US" dirty="0"/>
            </a:br>
            <a:r>
              <a:rPr lang="en-US" altLang="en-US" dirty="0"/>
              <a:t>the earlier the deadline, the higher the priority;</a:t>
            </a:r>
          </a:p>
          <a:p>
            <a:pPr>
              <a:buFont typeface="Monotype Sorts" pitchFamily="-84" charset="2"/>
              <a:buNone/>
            </a:pPr>
            <a:r>
              <a:rPr lang="en-US" altLang="en-US" dirty="0"/>
              <a:t>	the later the deadline, the lower the priority</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3108325"/>
            <a:ext cx="70643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2296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298575"/>
            <a:ext cx="7679094" cy="4483100"/>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482600" y="227013"/>
            <a:ext cx="8229600" cy="576262"/>
          </a:xfrm>
        </p:spPr>
        <p:txBody>
          <a:bodyPr/>
          <a:lstStyle/>
          <a:p>
            <a:pPr eaLnBrk="1" hangingPunct="1"/>
            <a:r>
              <a:rPr lang="en-US" altLang="en-US"/>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184275"/>
            <a:ext cx="7753739" cy="4483100"/>
          </a:xfrm>
        </p:spPr>
        <p:txBody>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int</a:t>
            </a:r>
            <a:r>
              <a:rPr lang="en-US" altLang="en-US" b="1" dirty="0">
                <a:latin typeface="Courier New" panose="02070309020205020404" pitchFamily="49" charset="0"/>
                <a:cs typeface="Courier New" panose="02070309020205020404" pitchFamily="49" charset="0"/>
              </a:rPr>
              <a: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int</a:t>
            </a:r>
            <a:r>
              <a:rPr lang="en-US" altLang="en-US" b="1" dirty="0">
                <a:latin typeface="Courier New" panose="02070309020205020404" pitchFamily="49" charset="0"/>
                <a:cs typeface="Courier New" panose="02070309020205020404" pitchFamily="49" charset="0"/>
              </a:rPr>
              <a:t> policy)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2218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a:latin typeface="Courier New" panose="02070309020205020404" pitchFamily="49" charset="0"/>
              </a:rPr>
              <a:t>#include &lt;pthread.h&gt; </a:t>
            </a:r>
          </a:p>
          <a:p>
            <a:pPr marL="0" indent="0">
              <a:buFont typeface="Monotype Sorts" pitchFamily="-84" charset="2"/>
              <a:buNone/>
            </a:pPr>
            <a:r>
              <a:rPr lang="en-US" altLang="en-US" sz="1500">
                <a:latin typeface="Courier New" panose="02070309020205020404" pitchFamily="49" charset="0"/>
              </a:rPr>
              <a:t>#include &lt;stdio.h&gt; </a:t>
            </a:r>
          </a:p>
          <a:p>
            <a:pPr marL="0" indent="0">
              <a:buFont typeface="Monotype Sorts" pitchFamily="-84" charset="2"/>
              <a:buNone/>
            </a:pPr>
            <a:r>
              <a:rPr lang="en-US" altLang="en-US" sz="1500">
                <a:latin typeface="Courier New" panose="02070309020205020404" pitchFamily="49" charset="0"/>
              </a:rPr>
              <a:t>#define NUM_THREADS 5 </a:t>
            </a:r>
          </a:p>
          <a:p>
            <a:pPr marL="0" indent="0">
              <a:buFont typeface="Monotype Sorts" pitchFamily="-84" charset="2"/>
              <a:buNone/>
            </a:pPr>
            <a:r>
              <a:rPr lang="en-US" altLang="en-US" sz="1500">
                <a:latin typeface="Courier New" panose="02070309020205020404" pitchFamily="49" charset="0"/>
              </a:rPr>
              <a:t>int main(int argc, char *argv[]) </a:t>
            </a:r>
          </a:p>
          <a:p>
            <a:pPr marL="0" indent="0">
              <a:buFont typeface="Monotype Sorts" pitchFamily="-84" charset="2"/>
              <a:buNone/>
            </a:pPr>
            <a:r>
              <a:rPr lang="en-US" altLang="en-US" sz="1500">
                <a:latin typeface="Courier New" panose="02070309020205020404" pitchFamily="49" charset="0"/>
              </a:rPr>
              <a:t>{ </a:t>
            </a:r>
          </a:p>
          <a:p>
            <a:pPr marL="0" indent="0">
              <a:buFont typeface="Monotype Sorts" pitchFamily="-84" charset="2"/>
              <a:buNone/>
            </a:pPr>
            <a:r>
              <a:rPr lang="en-US" altLang="en-US" sz="1500">
                <a:latin typeface="Courier New" panose="02070309020205020404" pitchFamily="49" charset="0"/>
              </a:rPr>
              <a:t>   int i, policy;</a:t>
            </a:r>
            <a:br>
              <a:rPr lang="en-US" altLang="en-US" sz="1500">
                <a:latin typeface="Courier New" panose="02070309020205020404" pitchFamily="49" charset="0"/>
              </a:rPr>
            </a:br>
            <a:r>
              <a:rPr lang="en-US" altLang="en-US" sz="1500">
                <a:latin typeface="Courier New" panose="02070309020205020404" pitchFamily="49" charset="0"/>
              </a:rPr>
              <a:t>   pthread_t_tid[NUM_THREADS]; </a:t>
            </a:r>
          </a:p>
          <a:p>
            <a:pPr marL="0" indent="0">
              <a:buFont typeface="Monotype Sorts" pitchFamily="-84" charset="2"/>
              <a:buNone/>
            </a:pPr>
            <a:r>
              <a:rPr lang="en-US" altLang="en-US" sz="1500">
                <a:latin typeface="Courier New" panose="02070309020205020404" pitchFamily="49" charset="0"/>
              </a:rPr>
              <a:t>   pthread_attr_t attr; </a:t>
            </a:r>
          </a:p>
          <a:p>
            <a:pPr marL="0" indent="0">
              <a:buFont typeface="Monotype Sorts" pitchFamily="-84" charset="2"/>
              <a:buNone/>
            </a:pPr>
            <a:r>
              <a:rPr lang="en-US" altLang="en-US" sz="1500">
                <a:latin typeface="Courier New" panose="02070309020205020404" pitchFamily="49" charset="0"/>
              </a:rPr>
              <a:t>   /* get the default attributes */ </a:t>
            </a:r>
          </a:p>
          <a:p>
            <a:pPr marL="0" indent="0">
              <a:buFont typeface="Monotype Sorts" pitchFamily="-84" charset="2"/>
              <a:buNone/>
            </a:pPr>
            <a:r>
              <a:rPr lang="en-US" altLang="en-US" sz="1500">
                <a:latin typeface="Courier New" panose="02070309020205020404" pitchFamily="49" charset="0"/>
              </a:rPr>
              <a:t>   pthread_attr_init(&amp;attr); </a:t>
            </a:r>
          </a:p>
          <a:p>
            <a:pPr marL="0" indent="0">
              <a:buFont typeface="Monotype Sorts" pitchFamily="-84" charset="2"/>
              <a:buNone/>
            </a:pPr>
            <a:r>
              <a:rPr lang="en-US" altLang="en-US" sz="1500">
                <a:latin typeface="Courier New" panose="02070309020205020404" pitchFamily="49" charset="0"/>
              </a:rPr>
              <a:t>   /* get the current scheduling policy */</a:t>
            </a:r>
            <a:br>
              <a:rPr lang="en-US" altLang="en-US" sz="1500">
                <a:latin typeface="Courier New" panose="02070309020205020404" pitchFamily="49" charset="0"/>
              </a:rPr>
            </a:br>
            <a:r>
              <a:rPr lang="en-US" altLang="en-US" sz="1500">
                <a:latin typeface="Courier New" panose="02070309020205020404" pitchFamily="49" charset="0"/>
              </a:rPr>
              <a:t>   if (pthread_attr_getschedpolicy(&amp;attr, &amp;policy) != 0) </a:t>
            </a:r>
          </a:p>
          <a:p>
            <a:pPr marL="0" indent="0">
              <a:buFont typeface="Monotype Sorts" pitchFamily="-84" charset="2"/>
              <a:buNone/>
            </a:pPr>
            <a:r>
              <a:rPr lang="en-US" altLang="en-US" sz="1500">
                <a:latin typeface="Courier New" panose="02070309020205020404" pitchFamily="49" charset="0"/>
              </a:rPr>
              <a:t>      fprintf(stderr, "Unable to get policy.\n"); </a:t>
            </a:r>
          </a:p>
          <a:p>
            <a:pPr marL="0" indent="0">
              <a:buFont typeface="Monotype Sorts" pitchFamily="-84" charset="2"/>
              <a:buNone/>
            </a:pPr>
            <a:r>
              <a:rPr lang="en-US" altLang="en-US" sz="1500">
                <a:latin typeface="Courier New" panose="02070309020205020404" pitchFamily="49" charset="0"/>
              </a:rPr>
              <a:t>   else { </a:t>
            </a:r>
          </a:p>
          <a:p>
            <a:pPr marL="0" indent="0">
              <a:buFont typeface="Monotype Sorts" pitchFamily="-84" charset="2"/>
              <a:buNone/>
            </a:pPr>
            <a:r>
              <a:rPr lang="en-US" altLang="en-US" sz="1500">
                <a:latin typeface="Courier New" panose="02070309020205020404" pitchFamily="49" charset="0"/>
              </a:rPr>
              <a:t>      if (policy == SCHED_OTHER) printf("SCHED_OTHER\n"); </a:t>
            </a:r>
          </a:p>
          <a:p>
            <a:pPr marL="0" indent="0">
              <a:buFont typeface="Monotype Sorts" pitchFamily="-84" charset="2"/>
              <a:buNone/>
            </a:pPr>
            <a:r>
              <a:rPr lang="en-US" altLang="en-US" sz="1500">
                <a:latin typeface="Courier New" panose="02070309020205020404" pitchFamily="49" charset="0"/>
              </a:rPr>
              <a:t>      else if (policy == SCHED_RR) printf("SCHED_RR\n"); </a:t>
            </a:r>
          </a:p>
          <a:p>
            <a:pPr marL="0" indent="0">
              <a:buFont typeface="Monotype Sorts" pitchFamily="-84" charset="2"/>
              <a:buNone/>
            </a:pPr>
            <a:r>
              <a:rPr lang="en-US" altLang="en-US" sz="1500">
                <a:latin typeface="Courier New" panose="02070309020205020404" pitchFamily="49" charset="0"/>
              </a:rPr>
              <a:t>      else if (policy == SCHED_FIFO) printf("SCHED_FIFO\n"); </a:t>
            </a:r>
          </a:p>
          <a:p>
            <a:pPr marL="0" indent="0">
              <a:buFont typeface="Monotype Sorts" pitchFamily="-84" charset="2"/>
              <a:buNone/>
            </a:pPr>
            <a:r>
              <a:rPr lang="en-US" altLang="en-US" sz="1500">
                <a:latin typeface="Courier New" panose="02070309020205020404" pitchFamily="49" charset="0"/>
              </a:rPr>
              <a:t>   }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a:latin typeface="Courier New" panose="02070309020205020404" pitchFamily="49" charset="0"/>
              </a:rPr>
              <a:t>   /* set the scheduling policy - FIFO, RR, or OTHER */ </a:t>
            </a:r>
            <a:br>
              <a:rPr lang="en-US" altLang="en-US" sz="1500">
                <a:latin typeface="Courier New" panose="02070309020205020404" pitchFamily="49" charset="0"/>
              </a:rPr>
            </a:br>
            <a:r>
              <a:rPr lang="en-US" altLang="en-US" sz="1500">
                <a:latin typeface="Courier New" panose="02070309020205020404" pitchFamily="49" charset="0"/>
              </a:rPr>
              <a:t>   if (pthread_attr_setschedpolicy(&amp;attr, SCHED_FIFO) != 0) </a:t>
            </a:r>
          </a:p>
          <a:p>
            <a:pPr marL="0" indent="0">
              <a:buFont typeface="Monotype Sorts" pitchFamily="-84" charset="2"/>
              <a:buNone/>
            </a:pPr>
            <a:r>
              <a:rPr lang="en-US" altLang="en-US" sz="1500">
                <a:latin typeface="Courier New" panose="02070309020205020404" pitchFamily="49" charset="0"/>
              </a:rPr>
              <a:t>      fprintf(stderr, "Unable to set policy.\n"); </a:t>
            </a:r>
          </a:p>
          <a:p>
            <a:pPr marL="0" indent="0">
              <a:buFont typeface="Monotype Sorts" pitchFamily="-84" charset="2"/>
              <a:buNone/>
            </a:pPr>
            <a:r>
              <a:rPr lang="en-US" altLang="en-US" sz="1500">
                <a:latin typeface="Courier New" panose="02070309020205020404" pitchFamily="49" charset="0"/>
              </a:rPr>
              <a:t>   /* create the threads */</a:t>
            </a:r>
            <a:br>
              <a:rPr lang="en-US" altLang="en-US" sz="1500">
                <a:latin typeface="Courier New" panose="02070309020205020404" pitchFamily="49" charset="0"/>
              </a:rPr>
            </a:br>
            <a:r>
              <a:rPr lang="en-US" altLang="en-US" sz="1500">
                <a:latin typeface="Courier New" panose="02070309020205020404" pitchFamily="49" charset="0"/>
              </a:rPr>
              <a:t>   for (i = 0; i &lt; NUM_THREADS; i++) </a:t>
            </a:r>
          </a:p>
          <a:p>
            <a:pPr marL="0" indent="0">
              <a:buFont typeface="Monotype Sorts" pitchFamily="-84" charset="2"/>
              <a:buNone/>
            </a:pPr>
            <a:r>
              <a:rPr lang="en-US" altLang="en-US" sz="1500">
                <a:latin typeface="Courier New" panose="02070309020205020404" pitchFamily="49" charset="0"/>
              </a:rPr>
              <a:t>      pthread_create(&amp;tid[i],&amp;attr,runner,NULL); </a:t>
            </a:r>
          </a:p>
          <a:p>
            <a:pPr marL="0" indent="0">
              <a:buFont typeface="Monotype Sorts" pitchFamily="-84" charset="2"/>
              <a:buNone/>
            </a:pPr>
            <a:r>
              <a:rPr lang="en-US" altLang="en-US" sz="1500">
                <a:latin typeface="Courier New" panose="02070309020205020404" pitchFamily="49" charset="0"/>
              </a:rPr>
              <a:t>   /* now join on each thread */</a:t>
            </a:r>
            <a:br>
              <a:rPr lang="en-US" altLang="en-US" sz="1500">
                <a:latin typeface="Courier New" panose="02070309020205020404" pitchFamily="49" charset="0"/>
              </a:rPr>
            </a:br>
            <a:r>
              <a:rPr lang="en-US" altLang="en-US" sz="1500">
                <a:latin typeface="Courier New" panose="02070309020205020404" pitchFamily="49" charset="0"/>
              </a:rPr>
              <a:t>   for (i = 0; i &lt; NUM_THREADS; i++) </a:t>
            </a:r>
          </a:p>
          <a:p>
            <a:pPr marL="0" indent="0">
              <a:buFont typeface="Monotype Sorts" pitchFamily="-84" charset="2"/>
              <a:buNone/>
            </a:pPr>
            <a:r>
              <a:rPr lang="en-US" altLang="en-US" sz="1500">
                <a:latin typeface="Courier New" panose="02070309020205020404" pitchFamily="49" charset="0"/>
              </a:rPr>
              <a:t>      pthread_join(tid[i], NULL); </a:t>
            </a:r>
          </a:p>
          <a:p>
            <a:pPr marL="0" indent="0">
              <a:buFont typeface="Monotype Sorts" pitchFamily="-84" charset="2"/>
              <a:buNone/>
            </a:pPr>
            <a:r>
              <a:rPr lang="en-US" altLang="en-US" sz="1500">
                <a:latin typeface="Courier New" panose="02070309020205020404" pitchFamily="49" charset="0"/>
              </a:rPr>
              <a:t>}</a:t>
            </a:r>
          </a:p>
          <a:p>
            <a:pPr marL="0" indent="0">
              <a:buFont typeface="Monotype Sorts" pitchFamily="-84" charset="2"/>
              <a:buNone/>
            </a:pPr>
            <a:r>
              <a:rPr lang="en-US" altLang="en-US" sz="1500">
                <a:latin typeface="Courier New" panose="02070309020205020404" pitchFamily="49" charset="0"/>
              </a:rPr>
              <a:t> </a:t>
            </a:r>
          </a:p>
          <a:p>
            <a:pPr marL="0" indent="0">
              <a:buFont typeface="Monotype Sorts" pitchFamily="-84" charset="2"/>
              <a:buNone/>
            </a:pPr>
            <a:r>
              <a:rPr lang="en-US" altLang="en-US" sz="1500">
                <a:latin typeface="Courier New" panose="02070309020205020404" pitchFamily="49" charset="0"/>
              </a:rPr>
              <a:t>/* Each thread will begin control in this function */ </a:t>
            </a:r>
          </a:p>
          <a:p>
            <a:pPr marL="0" indent="0">
              <a:buFont typeface="Monotype Sorts" pitchFamily="-84" charset="2"/>
              <a:buNone/>
            </a:pPr>
            <a:r>
              <a:rPr lang="en-US" altLang="en-US" sz="1500">
                <a:latin typeface="Courier New" panose="02070309020205020404" pitchFamily="49" charset="0"/>
              </a:rPr>
              <a:t>void *runner(void *param)</a:t>
            </a:r>
            <a:br>
              <a:rPr lang="en-US" altLang="en-US" sz="1500">
                <a:latin typeface="Courier New" panose="02070309020205020404" pitchFamily="49" charset="0"/>
              </a:rPr>
            </a:br>
            <a:r>
              <a:rPr lang="en-US" altLang="en-US" sz="1500">
                <a:latin typeface="Courier New" panose="02070309020205020404" pitchFamily="49" charset="0"/>
              </a:rPr>
              <a:t>{ </a:t>
            </a:r>
          </a:p>
          <a:p>
            <a:pPr marL="0" indent="0">
              <a:buFont typeface="Monotype Sorts" pitchFamily="-84" charset="2"/>
              <a:buNone/>
            </a:pPr>
            <a:r>
              <a:rPr lang="en-US" altLang="en-US" sz="1500">
                <a:latin typeface="Courier New" panose="02070309020205020404" pitchFamily="49" charset="0"/>
              </a:rPr>
              <a:t>   /* do some work ... */ </a:t>
            </a:r>
          </a:p>
          <a:p>
            <a:pPr marL="0" indent="0">
              <a:buFont typeface="Monotype Sorts" pitchFamily="-84" charset="2"/>
              <a:buNone/>
            </a:pPr>
            <a:r>
              <a:rPr lang="en-US" altLang="en-US" sz="1500">
                <a:latin typeface="Courier New" panose="02070309020205020404" pitchFamily="49" charset="0"/>
              </a:rPr>
              <a:t>   pthread_exit(0); </a:t>
            </a:r>
          </a:p>
          <a:p>
            <a:pPr marL="0" indent="0">
              <a:buFont typeface="Monotype Sorts" pitchFamily="-84" charset="2"/>
              <a:buNone/>
            </a:pPr>
            <a:r>
              <a:rPr lang="en-US" altLang="en-US" sz="150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886409" y="233853"/>
            <a:ext cx="7996335" cy="576262"/>
          </a:xfrm>
        </p:spPr>
        <p:txBody>
          <a:bodyPr/>
          <a:lstStyle/>
          <a:p>
            <a:pPr eaLnBrk="1" hangingPunct="1"/>
            <a:r>
              <a:rPr lang="en-US" altLang="en-US" sz="3000" dirty="0"/>
              <a:t>POSIX Real-Time Scheduling API (Cont.)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22623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883425" y="1144588"/>
            <a:ext cx="7663415" cy="4530725"/>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3366FF"/>
                </a:solidFill>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3366FF"/>
                </a:solidFill>
              </a:rPr>
              <a:t>Variable class </a:t>
            </a:r>
            <a:r>
              <a:rPr lang="en-US" altLang="en-US" dirty="0"/>
              <a:t>is 1-15, </a:t>
            </a:r>
            <a:r>
              <a:rPr lang="en-US" altLang="en-US" b="1" dirty="0">
                <a:solidFill>
                  <a:srgbClr val="3366FF"/>
                </a:solidFill>
              </a:rPr>
              <a:t>real-time class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3366FF"/>
                </a:solidFill>
              </a:rPr>
              <a:t>idle thread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21431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23348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637854" y="225460"/>
            <a:ext cx="8229600" cy="57626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941388"/>
            <a:ext cx="7818438" cy="4530725"/>
          </a:xfrm>
        </p:spPr>
        <p:txBody>
          <a:bodyPr/>
          <a:lstStyle/>
          <a:p>
            <a:pPr>
              <a:buFont typeface="Monotype Sorts" pitchFamily="-84" charset="2"/>
              <a:buNone/>
            </a:pPr>
            <a:endParaRPr lang="en-US" altLang="en-US" sz="1600" dirty="0"/>
          </a:p>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3366FF"/>
                </a:solidFill>
              </a:rPr>
              <a:t>user-mode scheduling </a:t>
            </a:r>
            <a:r>
              <a:rPr lang="en-US" altLang="en-US" dirty="0"/>
              <a:t>(</a:t>
            </a:r>
            <a:r>
              <a:rPr lang="en-US" altLang="en-US" b="1" dirty="0">
                <a:solidFill>
                  <a:srgbClr val="3366FF"/>
                </a:solidFill>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3366FF"/>
                </a:solidFill>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22286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2095500"/>
            <a:ext cx="646588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22960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1116013"/>
            <a:ext cx="7566025" cy="4643437"/>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3366FF"/>
                </a:solidFill>
              </a:rPr>
              <a:t>Deterministic modeling</a:t>
            </a:r>
          </a:p>
          <a:p>
            <a:pPr lvl="1"/>
            <a:r>
              <a:rPr lang="en-US" altLang="en-US" dirty="0"/>
              <a:t>Type of </a:t>
            </a:r>
            <a:r>
              <a:rPr lang="en-US" altLang="en-US" b="1" dirty="0">
                <a:solidFill>
                  <a:srgbClr val="3366FF"/>
                </a:solidFill>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82111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22182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8" y="1382713"/>
            <a:ext cx="7566025" cy="4643437"/>
          </a:xfrm>
        </p:spPr>
        <p:txBody>
          <a:bodyPr/>
          <a:lstStyle/>
          <a:p>
            <a:pPr marL="341313" indent="-341313"/>
            <a:r>
              <a:rPr lang="en-US" altLang="en-US"/>
              <a:t>For each algorithm, calculate minimum average waiting time</a:t>
            </a:r>
          </a:p>
          <a:p>
            <a:pPr marL="341313" indent="-341313"/>
            <a:r>
              <a:rPr lang="en-US" altLang="en-US"/>
              <a:t>Simple and fast, but requires exact numbers for input, applies only to those inputs</a:t>
            </a:r>
          </a:p>
          <a:p>
            <a:pPr marL="741363" lvl="1" indent="-284163"/>
            <a:r>
              <a:rPr lang="en-US" altLang="en-US"/>
              <a:t>FCS is 28ms:</a:t>
            </a:r>
          </a:p>
          <a:p>
            <a:pPr marL="341313" indent="-341313"/>
            <a:endParaRPr lang="en-US" altLang="en-US"/>
          </a:p>
          <a:p>
            <a:pPr marL="341313" indent="-341313">
              <a:buFont typeface="Monotype Sorts" pitchFamily="-84" charset="2"/>
              <a:buNone/>
            </a:pPr>
            <a:endParaRPr lang="en-US" altLang="en-US"/>
          </a:p>
          <a:p>
            <a:pPr marL="741363" lvl="1" indent="-284163"/>
            <a:r>
              <a:rPr lang="en-US" altLang="en-US"/>
              <a:t>Non-preemptive SFJ is 13ms:</a:t>
            </a:r>
          </a:p>
          <a:p>
            <a:pPr marL="341313" indent="-341313"/>
            <a:endParaRPr lang="en-US" altLang="en-US"/>
          </a:p>
          <a:p>
            <a:pPr marL="341313" indent="-341313">
              <a:buFont typeface="Monotype Sorts" pitchFamily="-84" charset="2"/>
              <a:buNone/>
            </a:pPr>
            <a:endParaRPr lang="en-US" altLang="en-US"/>
          </a:p>
          <a:p>
            <a:pPr marL="741363" lvl="1" indent="-284163"/>
            <a:r>
              <a:rPr lang="en-US" altLang="en-US"/>
              <a:t>RR is 23ms:</a:t>
            </a:r>
          </a:p>
          <a:p>
            <a:pPr marL="341313" indent="-341313">
              <a:buFont typeface="Monotype Sorts" pitchFamily="-84" charset="2"/>
              <a:buNone/>
            </a:pPr>
            <a:endParaRPr lang="en-US" altLang="en-US"/>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7209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852863"/>
            <a:ext cx="45291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90220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0" y="1169988"/>
            <a:ext cx="7689980" cy="4786312"/>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CPU scheduler </a:t>
            </a:r>
            <a:r>
              <a:rPr lang="en-US" dirty="0">
                <a:ea typeface="ＭＳ Ｐゴシック" charset="-128"/>
                <a:cs typeface="ＭＳ Ｐゴシック" charset="-128"/>
              </a:rPr>
              <a:t>selects from among the processes in ready queue, and allocates the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Scheduling under 1 and 4 is </a:t>
            </a:r>
            <a:r>
              <a:rPr lang="en-US" b="1" dirty="0" err="1">
                <a:solidFill>
                  <a:srgbClr val="3366FF"/>
                </a:solidFill>
                <a:ea typeface="ＭＳ Ｐゴシック" charset="0"/>
                <a:cs typeface="ＭＳ Ｐゴシック" charset="0"/>
              </a:rPr>
              <a:t>nonpreemptive</a:t>
            </a:r>
            <a:endParaRPr lang="en-US" b="1" dirty="0">
              <a:solidFill>
                <a:srgbClr val="3366FF"/>
              </a:solidFill>
              <a:ea typeface="ＭＳ Ｐゴシック" charset="0"/>
              <a:cs typeface="ＭＳ Ｐゴシック" charset="0"/>
            </a:endParaRPr>
          </a:p>
          <a:p>
            <a:pPr>
              <a:defRPr/>
            </a:pPr>
            <a:r>
              <a:rPr lang="en-US" dirty="0">
                <a:ea typeface="ＭＳ Ｐゴシック" charset="-128"/>
                <a:cs typeface="ＭＳ Ｐゴシック" charset="-128"/>
              </a:rPr>
              <a:t>All other scheduling is </a:t>
            </a:r>
            <a:r>
              <a:rPr lang="en-US" b="1" dirty="0">
                <a:solidFill>
                  <a:srgbClr val="3366FF"/>
                </a:solidFill>
                <a:ea typeface="ＭＳ Ｐゴシック" charset="0"/>
                <a:cs typeface="ＭＳ Ｐゴシック" charset="0"/>
              </a:rPr>
              <a:t>preemptive</a:t>
            </a:r>
          </a:p>
          <a:p>
            <a:pPr marL="742835" lvl="1">
              <a:defRPr/>
            </a:pPr>
            <a:r>
              <a:rPr lang="en-US" dirty="0">
                <a:ea typeface="ＭＳ Ｐゴシック" charset="-128"/>
              </a:rPr>
              <a:t>Consider access to shared data</a:t>
            </a:r>
          </a:p>
          <a:p>
            <a:pPr marL="742835" lvl="1">
              <a:defRPr/>
            </a:pPr>
            <a:r>
              <a:rPr lang="en-US" dirty="0">
                <a:ea typeface="ＭＳ Ｐゴシック" charset="-128"/>
              </a:rPr>
              <a:t>Consider preemption while in kernel mode</a:t>
            </a:r>
          </a:p>
          <a:p>
            <a:pPr marL="742835" lvl="1">
              <a:defRPr/>
            </a:pPr>
            <a:r>
              <a:rPr lang="en-US" dirty="0">
                <a:ea typeface="ＭＳ Ｐゴシック" charset="-128"/>
              </a:rPr>
              <a:t>Consider interrupts occurring during crucial OS activities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21519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233488"/>
            <a:ext cx="7629462" cy="4530725"/>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a:t>
            </a:r>
            <a:r>
              <a:rPr lang="en-US" altLang="en-US" dirty="0" err="1"/>
              <a:t>etc</a:t>
            </a:r>
            <a:endParaRPr lang="en-US" altLang="en-US" dirty="0"/>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a:t>
            </a:r>
            <a:r>
              <a:rPr lang="en-US" altLang="en-US" dirty="0" err="1"/>
              <a:t>etc</a:t>
            </a: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2151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169988"/>
            <a:ext cx="7270750" cy="4530725"/>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2245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233488"/>
            <a:ext cx="7727950" cy="4530725"/>
          </a:xfrm>
        </p:spPr>
        <p:txBody>
          <a:bodyPr/>
          <a:lstStyle/>
          <a:p>
            <a:r>
              <a:rPr lang="en-US" altLang="en-US" dirty="0"/>
              <a:t>Queueing models limited</a:t>
            </a:r>
          </a:p>
          <a:p>
            <a:r>
              <a:rPr lang="en-US" altLang="en-US" b="1" dirty="0">
                <a:solidFill>
                  <a:srgbClr val="3366FF"/>
                </a:solidFill>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043697" y="22267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8113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2262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2080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a:t>End of Chapter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345877"/>
            <a:ext cx="5303644" cy="4483100"/>
          </a:xfrm>
        </p:spPr>
        <p:txBody>
          <a:bodyPr/>
          <a:lstStyle/>
          <a:p>
            <a:r>
              <a:rPr lang="en-US" altLang="en-US" dirty="0"/>
              <a:t>Dispatcher module gives control of the CPU to the process selected by the short-term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3366FF"/>
                </a:solidFill>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5650" y="1720850"/>
            <a:ext cx="5424942"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8"/>
            <a:ext cx="7212822" cy="495935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not output  (for time-sharing environment)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134281" y="22209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230736"/>
            <a:ext cx="6115050" cy="4483100"/>
          </a:xfrm>
        </p:spPr>
        <p:txBody>
          <a:bodyPr/>
          <a:lstStyle/>
          <a:p>
            <a:r>
              <a:rPr lang="en-US" altLang="en-US" dirty="0"/>
              <a:t>Max CPU utilization</a:t>
            </a:r>
          </a:p>
          <a:p>
            <a:r>
              <a:rPr lang="en-US" altLang="en-US" dirty="0"/>
              <a:t>Max throughput</a:t>
            </a:r>
          </a:p>
          <a:p>
            <a:r>
              <a:rPr lang="en-US" altLang="en-US" dirty="0"/>
              <a:t>Min turnaround time </a:t>
            </a:r>
          </a:p>
          <a:p>
            <a:r>
              <a:rPr lang="en-US" altLang="en-US" dirty="0"/>
              <a:t>Min waiting time </a:t>
            </a:r>
          </a:p>
          <a:p>
            <a:r>
              <a:rPr lang="en-US" altLang="en-US" dirty="0"/>
              <a:t>Min response time</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13011</TotalTime>
  <Words>3826</Words>
  <Application>Microsoft Macintosh PowerPoint</Application>
  <PresentationFormat>On-screen Show (4:3)</PresentationFormat>
  <Paragraphs>511</Paragraphs>
  <Slides>65</Slides>
  <Notes>53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6" baseType="lpstr">
      <vt:lpstr>Arial</vt:lpstr>
      <vt:lpstr>Courier New</vt:lpstr>
      <vt:lpstr>Helvetica</vt:lpstr>
      <vt:lpstr>Lucida Grande</vt:lpstr>
      <vt:lpstr>Monotype Sorts</vt:lpstr>
      <vt:lpstr>Times New Roman</vt:lpstr>
      <vt:lpstr>Verdana</vt:lpstr>
      <vt:lpstr>Webdings</vt:lpstr>
      <vt:lpstr>Wingdings</vt:lpstr>
      <vt:lpstr>os-8</vt:lpstr>
      <vt:lpstr>Equation</vt:lpstr>
      <vt:lpstr>Chapter 5:  CPU Scheduling</vt:lpstr>
      <vt:lpstr>Chapter 5:  CPU Scheduling</vt:lpstr>
      <vt:lpstr>Objectives</vt:lpstr>
      <vt:lpstr>Basic Concepts</vt:lpstr>
      <vt:lpstr>Histogram of CPU-burst Times</vt:lpstr>
      <vt:lpstr>CPU Scheduler</vt:lpstr>
      <vt:lpstr>Dispatcher</vt:lpstr>
      <vt:lpstr>Scheduling Criteria</vt:lpstr>
      <vt:lpstr>Scheduling Algorithm Optimization Criteria</vt:lpstr>
      <vt:lpstr>First- Come, First-Served (FCFS) Scheduling</vt:lpstr>
      <vt:lpstr>FCFS Scheduling (Cont.)</vt:lpstr>
      <vt:lpstr>Shortest-Job-First (SJF) Scheduling</vt:lpstr>
      <vt:lpstr>Example of SJF</vt:lpstr>
      <vt:lpstr>Determining Length of Next CPU Burst</vt:lpstr>
      <vt:lpstr>Prediction of the Length of the Next CPU Burst</vt:lpstr>
      <vt:lpstr>Examples of Exponential Averaging</vt:lpstr>
      <vt:lpstr>Example of Shortest-remaining-time-first</vt:lpstr>
      <vt:lpstr>Round Robin (RR)</vt:lpstr>
      <vt:lpstr>Example of RR with Time Quantum = 4</vt:lpstr>
      <vt:lpstr>Time Quantum and Context Switch Time</vt:lpstr>
      <vt:lpstr>Turnaround Time Varies With The Time Quantum</vt:lpstr>
      <vt:lpstr>Priority Scheduling</vt:lpstr>
      <vt:lpstr>Example of Priority Scheduling</vt:lpstr>
      <vt:lpstr>Priority Scheduling w/ Round-Robin</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 Interrupt Latency</vt:lpstr>
      <vt:lpstr> Dispatch Latency</vt:lpstr>
      <vt:lpstr>Priority-based Scheduling</vt:lpstr>
      <vt:lpstr>Rate Montonic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Windows Scheduling</vt:lpstr>
      <vt:lpstr>Windows Priority Classes</vt:lpstr>
      <vt:lpstr>Windows Priority Classes (Cont.)</vt:lpstr>
      <vt:lpstr>Windows Priorities</vt:lpstr>
      <vt:lpstr>Algorithm Evaluation</vt:lpstr>
      <vt:lpstr>Deterministic Evaluation</vt:lpstr>
      <vt:lpstr>Queueing Models</vt:lpstr>
      <vt:lpstr>Little’s Formula</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NP</cp:lastModifiedBy>
  <cp:revision>230</cp:revision>
  <cp:lastPrinted>2013-09-10T17:57:57Z</cp:lastPrinted>
  <dcterms:created xsi:type="dcterms:W3CDTF">2011-01-13T23:43:38Z</dcterms:created>
  <dcterms:modified xsi:type="dcterms:W3CDTF">2020-08-04T20:43:02Z</dcterms:modified>
</cp:coreProperties>
</file>